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4"/>
    <p:sldMasterId id="2147483926" r:id="rId5"/>
    <p:sldMasterId id="2147483938" r:id="rId6"/>
    <p:sldMasterId id="2147483950" r:id="rId7"/>
    <p:sldMasterId id="2147483962" r:id="rId8"/>
    <p:sldMasterId id="2147483974" r:id="rId9"/>
  </p:sldMasterIdLst>
  <p:notesMasterIdLst>
    <p:notesMasterId r:id="rId70"/>
  </p:notesMasterIdLst>
  <p:sldIdLst>
    <p:sldId id="499" r:id="rId10"/>
    <p:sldId id="970" r:id="rId11"/>
    <p:sldId id="659" r:id="rId12"/>
    <p:sldId id="306" r:id="rId13"/>
    <p:sldId id="957" r:id="rId14"/>
    <p:sldId id="587" r:id="rId15"/>
    <p:sldId id="590" r:id="rId16"/>
    <p:sldId id="959" r:id="rId17"/>
    <p:sldId id="960" r:id="rId18"/>
    <p:sldId id="747" r:id="rId19"/>
    <p:sldId id="748" r:id="rId20"/>
    <p:sldId id="750" r:id="rId21"/>
    <p:sldId id="966" r:id="rId22"/>
    <p:sldId id="268" r:id="rId23"/>
    <p:sldId id="269" r:id="rId24"/>
    <p:sldId id="282" r:id="rId25"/>
    <p:sldId id="270" r:id="rId26"/>
    <p:sldId id="274" r:id="rId27"/>
    <p:sldId id="275" r:id="rId28"/>
    <p:sldId id="749" r:id="rId29"/>
    <p:sldId id="751" r:id="rId30"/>
    <p:sldId id="561" r:id="rId31"/>
    <p:sldId id="716" r:id="rId32"/>
    <p:sldId id="660" r:id="rId33"/>
    <p:sldId id="635" r:id="rId34"/>
    <p:sldId id="637" r:id="rId35"/>
    <p:sldId id="670" r:id="rId36"/>
    <p:sldId id="752" r:id="rId37"/>
    <p:sldId id="653" r:id="rId38"/>
    <p:sldId id="969" r:id="rId39"/>
    <p:sldId id="699" r:id="rId40"/>
    <p:sldId id="722" r:id="rId41"/>
    <p:sldId id="723" r:id="rId42"/>
    <p:sldId id="952" r:id="rId43"/>
    <p:sldId id="945" r:id="rId44"/>
    <p:sldId id="953" r:id="rId45"/>
    <p:sldId id="948" r:id="rId46"/>
    <p:sldId id="954" r:id="rId47"/>
    <p:sldId id="950" r:id="rId48"/>
    <p:sldId id="692" r:id="rId49"/>
    <p:sldId id="964" r:id="rId50"/>
    <p:sldId id="965" r:id="rId51"/>
    <p:sldId id="2147469956" r:id="rId52"/>
    <p:sldId id="6034" r:id="rId53"/>
    <p:sldId id="671" r:id="rId54"/>
    <p:sldId id="672" r:id="rId55"/>
    <p:sldId id="673" r:id="rId56"/>
    <p:sldId id="674" r:id="rId57"/>
    <p:sldId id="718" r:id="rId58"/>
    <p:sldId id="2147469952" r:id="rId59"/>
    <p:sldId id="2147469953" r:id="rId60"/>
    <p:sldId id="719" r:id="rId61"/>
    <p:sldId id="2147377074" r:id="rId62"/>
    <p:sldId id="644" r:id="rId63"/>
    <p:sldId id="2147469958" r:id="rId64"/>
    <p:sldId id="2147469949" r:id="rId65"/>
    <p:sldId id="2147469959" r:id="rId66"/>
    <p:sldId id="2147469954" r:id="rId67"/>
    <p:sldId id="961" r:id="rId68"/>
    <p:sldId id="96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A31036-831A-2B45-B33B-4D9C2346FCEF}">
          <p14:sldIdLst>
            <p14:sldId id="499"/>
            <p14:sldId id="970"/>
            <p14:sldId id="659"/>
            <p14:sldId id="306"/>
            <p14:sldId id="957"/>
            <p14:sldId id="587"/>
            <p14:sldId id="590"/>
            <p14:sldId id="959"/>
            <p14:sldId id="960"/>
            <p14:sldId id="747"/>
            <p14:sldId id="748"/>
            <p14:sldId id="750"/>
            <p14:sldId id="966"/>
            <p14:sldId id="268"/>
            <p14:sldId id="269"/>
            <p14:sldId id="282"/>
            <p14:sldId id="270"/>
            <p14:sldId id="274"/>
            <p14:sldId id="275"/>
            <p14:sldId id="749"/>
            <p14:sldId id="751"/>
            <p14:sldId id="561"/>
            <p14:sldId id="716"/>
            <p14:sldId id="660"/>
            <p14:sldId id="635"/>
            <p14:sldId id="637"/>
            <p14:sldId id="670"/>
            <p14:sldId id="752"/>
            <p14:sldId id="653"/>
            <p14:sldId id="969"/>
            <p14:sldId id="699"/>
            <p14:sldId id="722"/>
            <p14:sldId id="723"/>
            <p14:sldId id="952"/>
            <p14:sldId id="945"/>
            <p14:sldId id="953"/>
            <p14:sldId id="948"/>
            <p14:sldId id="954"/>
            <p14:sldId id="950"/>
            <p14:sldId id="692"/>
            <p14:sldId id="964"/>
            <p14:sldId id="965"/>
            <p14:sldId id="2147469956"/>
            <p14:sldId id="6034"/>
            <p14:sldId id="671"/>
            <p14:sldId id="672"/>
            <p14:sldId id="673"/>
            <p14:sldId id="674"/>
            <p14:sldId id="718"/>
            <p14:sldId id="2147469952"/>
            <p14:sldId id="2147469953"/>
            <p14:sldId id="719"/>
            <p14:sldId id="2147377074"/>
            <p14:sldId id="644"/>
            <p14:sldId id="2147469958"/>
            <p14:sldId id="2147469949"/>
            <p14:sldId id="2147469959"/>
            <p14:sldId id="2147469954"/>
            <p14:sldId id="961"/>
            <p14:sldId id="962"/>
          </p14:sldIdLst>
        </p14:section>
        <p14:section name="Default Section" id="{BA78B4FA-916B-1C48-A071-A535E95E418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371986-21B1-D95B-1845-F5247572E627}" name="Emma Wilmot" initials="EW" userId="a123c07ec81aa38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00"/>
    <a:srgbClr val="9411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0EB4FF-50FB-432A-B0E8-2C54BE42C52D}" v="9" dt="2023-04-26T07:29:30.748"/>
    <p1510:client id="{38716772-81B3-764B-A2C0-78381D86F731}" v="5" dt="2023-04-26T06:43:45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6132"/>
  </p:normalViewPr>
  <p:slideViewPr>
    <p:cSldViewPr snapToGrid="0">
      <p:cViewPr varScale="1">
        <p:scale>
          <a:sx n="68" d="100"/>
          <a:sy n="68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DER, Bob (SANDWELL AND WEST BIRMINGHAM HOSPITALS NHS TRUST)" userId="048bc1ad-edac-4951-8422-a5dc6414aee5" providerId="ADAL" clId="{340EB4FF-50FB-432A-B0E8-2C54BE42C52D}"/>
    <pc:docChg chg="custSel addSld delSld modSld modSection">
      <pc:chgData name="RYDER, Bob (SANDWELL AND WEST BIRMINGHAM HOSPITALS NHS TRUST)" userId="048bc1ad-edac-4951-8422-a5dc6414aee5" providerId="ADAL" clId="{340EB4FF-50FB-432A-B0E8-2C54BE42C52D}" dt="2023-04-26T07:29:29.163" v="138" actId="20577"/>
      <pc:docMkLst>
        <pc:docMk/>
      </pc:docMkLst>
      <pc:sldChg chg="modSp mod">
        <pc:chgData name="RYDER, Bob (SANDWELL AND WEST BIRMINGHAM HOSPITALS NHS TRUST)" userId="048bc1ad-edac-4951-8422-a5dc6414aee5" providerId="ADAL" clId="{340EB4FF-50FB-432A-B0E8-2C54BE42C52D}" dt="2023-04-26T07:25:27.518" v="122" actId="1076"/>
        <pc:sldMkLst>
          <pc:docMk/>
          <pc:sldMk cId="3935647534" sldId="660"/>
        </pc:sldMkLst>
        <pc:spChg chg="mod">
          <ac:chgData name="RYDER, Bob (SANDWELL AND WEST BIRMINGHAM HOSPITALS NHS TRUST)" userId="048bc1ad-edac-4951-8422-a5dc6414aee5" providerId="ADAL" clId="{340EB4FF-50FB-432A-B0E8-2C54BE42C52D}" dt="2023-04-26T07:25:27.518" v="122" actId="1076"/>
          <ac:spMkLst>
            <pc:docMk/>
            <pc:sldMk cId="3935647534" sldId="660"/>
            <ac:spMk id="11" creationId="{FA5F6867-CC8E-8B2C-C465-0971E3F93690}"/>
          </ac:spMkLst>
        </pc:spChg>
      </pc:sldChg>
      <pc:sldChg chg="del">
        <pc:chgData name="RYDER, Bob (SANDWELL AND WEST BIRMINGHAM HOSPITALS NHS TRUST)" userId="048bc1ad-edac-4951-8422-a5dc6414aee5" providerId="ADAL" clId="{340EB4FF-50FB-432A-B0E8-2C54BE42C52D}" dt="2023-04-26T07:17:25.771" v="4" actId="47"/>
        <pc:sldMkLst>
          <pc:docMk/>
          <pc:sldMk cId="1892784980" sldId="743"/>
        </pc:sldMkLst>
      </pc:sldChg>
      <pc:sldChg chg="addSp modSp mod">
        <pc:chgData name="RYDER, Bob (SANDWELL AND WEST BIRMINGHAM HOSPITALS NHS TRUST)" userId="048bc1ad-edac-4951-8422-a5dc6414aee5" providerId="ADAL" clId="{340EB4FF-50FB-432A-B0E8-2C54BE42C52D}" dt="2023-04-26T07:22:19.004" v="114" actId="113"/>
        <pc:sldMkLst>
          <pc:docMk/>
          <pc:sldMk cId="878806322" sldId="950"/>
        </pc:sldMkLst>
        <pc:spChg chg="add mod">
          <ac:chgData name="RYDER, Bob (SANDWELL AND WEST BIRMINGHAM HOSPITALS NHS TRUST)" userId="048bc1ad-edac-4951-8422-a5dc6414aee5" providerId="ADAL" clId="{340EB4FF-50FB-432A-B0E8-2C54BE42C52D}" dt="2023-04-26T07:22:19.004" v="114" actId="113"/>
          <ac:spMkLst>
            <pc:docMk/>
            <pc:sldMk cId="878806322" sldId="950"/>
            <ac:spMk id="2" creationId="{B4F89CA6-A1BE-6BD9-2E76-2656002547D0}"/>
          </ac:spMkLst>
        </pc:spChg>
        <pc:spChg chg="mod">
          <ac:chgData name="RYDER, Bob (SANDWELL AND WEST BIRMINGHAM HOSPITALS NHS TRUST)" userId="048bc1ad-edac-4951-8422-a5dc6414aee5" providerId="ADAL" clId="{340EB4FF-50FB-432A-B0E8-2C54BE42C52D}" dt="2023-04-26T07:19:15.173" v="31" actId="1035"/>
          <ac:spMkLst>
            <pc:docMk/>
            <pc:sldMk cId="878806322" sldId="950"/>
            <ac:spMk id="3" creationId="{B2E725F5-C7D8-077C-CCD5-320C41F1AB19}"/>
          </ac:spMkLst>
        </pc:spChg>
        <pc:picChg chg="mod">
          <ac:chgData name="RYDER, Bob (SANDWELL AND WEST BIRMINGHAM HOSPITALS NHS TRUST)" userId="048bc1ad-edac-4951-8422-a5dc6414aee5" providerId="ADAL" clId="{340EB4FF-50FB-432A-B0E8-2C54BE42C52D}" dt="2023-04-26T07:19:15.173" v="31" actId="1035"/>
          <ac:picMkLst>
            <pc:docMk/>
            <pc:sldMk cId="878806322" sldId="950"/>
            <ac:picMk id="4" creationId="{C5143DC4-00BB-9CFE-451B-322CF3A2D8FD}"/>
          </ac:picMkLst>
        </pc:picChg>
        <pc:cxnChg chg="mod">
          <ac:chgData name="RYDER, Bob (SANDWELL AND WEST BIRMINGHAM HOSPITALS NHS TRUST)" userId="048bc1ad-edac-4951-8422-a5dc6414aee5" providerId="ADAL" clId="{340EB4FF-50FB-432A-B0E8-2C54BE42C52D}" dt="2023-04-26T07:19:15.173" v="31" actId="1035"/>
          <ac:cxnSpMkLst>
            <pc:docMk/>
            <pc:sldMk cId="878806322" sldId="950"/>
            <ac:cxnSpMk id="6" creationId="{FEE6CAC6-BCBF-5BBD-9144-2E60ABF644CD}"/>
          </ac:cxnSpMkLst>
        </pc:cxnChg>
      </pc:sldChg>
      <pc:sldChg chg="del">
        <pc:chgData name="RYDER, Bob (SANDWELL AND WEST BIRMINGHAM HOSPITALS NHS TRUST)" userId="048bc1ad-edac-4951-8422-a5dc6414aee5" providerId="ADAL" clId="{340EB4FF-50FB-432A-B0E8-2C54BE42C52D}" dt="2023-04-26T07:17:05.985" v="0" actId="2696"/>
        <pc:sldMkLst>
          <pc:docMk/>
          <pc:sldMk cId="1512370738" sldId="961"/>
        </pc:sldMkLst>
      </pc:sldChg>
      <pc:sldChg chg="add">
        <pc:chgData name="RYDER, Bob (SANDWELL AND WEST BIRMINGHAM HOSPITALS NHS TRUST)" userId="048bc1ad-edac-4951-8422-a5dc6414aee5" providerId="ADAL" clId="{340EB4FF-50FB-432A-B0E8-2C54BE42C52D}" dt="2023-04-26T07:17:22.337" v="3"/>
        <pc:sldMkLst>
          <pc:docMk/>
          <pc:sldMk cId="3364737382" sldId="961"/>
        </pc:sldMkLst>
      </pc:sldChg>
      <pc:sldChg chg="add del">
        <pc:chgData name="RYDER, Bob (SANDWELL AND WEST BIRMINGHAM HOSPITALS NHS TRUST)" userId="048bc1ad-edac-4951-8422-a5dc6414aee5" providerId="ADAL" clId="{340EB4FF-50FB-432A-B0E8-2C54BE42C52D}" dt="2023-04-26T07:17:22.306" v="2"/>
        <pc:sldMkLst>
          <pc:docMk/>
          <pc:sldMk cId="3958658384" sldId="961"/>
        </pc:sldMkLst>
      </pc:sldChg>
      <pc:sldChg chg="add">
        <pc:chgData name="RYDER, Bob (SANDWELL AND WEST BIRMINGHAM HOSPITALS NHS TRUST)" userId="048bc1ad-edac-4951-8422-a5dc6414aee5" providerId="ADAL" clId="{340EB4FF-50FB-432A-B0E8-2C54BE42C52D}" dt="2023-04-26T07:17:22.337" v="3"/>
        <pc:sldMkLst>
          <pc:docMk/>
          <pc:sldMk cId="445519805" sldId="962"/>
        </pc:sldMkLst>
      </pc:sldChg>
      <pc:sldChg chg="add del">
        <pc:chgData name="RYDER, Bob (SANDWELL AND WEST BIRMINGHAM HOSPITALS NHS TRUST)" userId="048bc1ad-edac-4951-8422-a5dc6414aee5" providerId="ADAL" clId="{340EB4FF-50FB-432A-B0E8-2C54BE42C52D}" dt="2023-04-26T07:17:22.306" v="2"/>
        <pc:sldMkLst>
          <pc:docMk/>
          <pc:sldMk cId="656971996" sldId="962"/>
        </pc:sldMkLst>
      </pc:sldChg>
      <pc:sldChg chg="del">
        <pc:chgData name="RYDER, Bob (SANDWELL AND WEST BIRMINGHAM HOSPITALS NHS TRUST)" userId="048bc1ad-edac-4951-8422-a5dc6414aee5" providerId="ADAL" clId="{340EB4FF-50FB-432A-B0E8-2C54BE42C52D}" dt="2023-04-26T07:17:05.985" v="0" actId="2696"/>
        <pc:sldMkLst>
          <pc:docMk/>
          <pc:sldMk cId="3813983979" sldId="962"/>
        </pc:sldMkLst>
      </pc:sldChg>
      <pc:sldChg chg="modSp mod">
        <pc:chgData name="RYDER, Bob (SANDWELL AND WEST BIRMINGHAM HOSPITALS NHS TRUST)" userId="048bc1ad-edac-4951-8422-a5dc6414aee5" providerId="ADAL" clId="{340EB4FF-50FB-432A-B0E8-2C54BE42C52D}" dt="2023-04-26T07:29:00.554" v="132" actId="20577"/>
        <pc:sldMkLst>
          <pc:docMk/>
          <pc:sldMk cId="1188954743" sldId="965"/>
        </pc:sldMkLst>
        <pc:spChg chg="mod">
          <ac:chgData name="RYDER, Bob (SANDWELL AND WEST BIRMINGHAM HOSPITALS NHS TRUST)" userId="048bc1ad-edac-4951-8422-a5dc6414aee5" providerId="ADAL" clId="{340EB4FF-50FB-432A-B0E8-2C54BE42C52D}" dt="2023-04-26T07:29:00.554" v="132" actId="20577"/>
          <ac:spMkLst>
            <pc:docMk/>
            <pc:sldMk cId="1188954743" sldId="965"/>
            <ac:spMk id="6" creationId="{CE0A3CA5-5577-9F16-28D6-2648E73F6DC8}"/>
          </ac:spMkLst>
        </pc:spChg>
      </pc:sldChg>
      <pc:sldChg chg="modSp mod">
        <pc:chgData name="RYDER, Bob (SANDWELL AND WEST BIRMINGHAM HOSPITALS NHS TRUST)" userId="048bc1ad-edac-4951-8422-a5dc6414aee5" providerId="ADAL" clId="{340EB4FF-50FB-432A-B0E8-2C54BE42C52D}" dt="2023-04-26T07:22:42.669" v="116" actId="113"/>
        <pc:sldMkLst>
          <pc:docMk/>
          <pc:sldMk cId="858670836" sldId="969"/>
        </pc:sldMkLst>
        <pc:spChg chg="mod">
          <ac:chgData name="RYDER, Bob (SANDWELL AND WEST BIRMINGHAM HOSPITALS NHS TRUST)" userId="048bc1ad-edac-4951-8422-a5dc6414aee5" providerId="ADAL" clId="{340EB4FF-50FB-432A-B0E8-2C54BE42C52D}" dt="2023-04-26T07:22:42.669" v="116" actId="113"/>
          <ac:spMkLst>
            <pc:docMk/>
            <pc:sldMk cId="858670836" sldId="969"/>
            <ac:spMk id="5" creationId="{9FA3DBA0-A5FF-4DA5-382E-7A60AD86632B}"/>
          </ac:spMkLst>
        </pc:spChg>
      </pc:sldChg>
      <pc:sldChg chg="modSp mod">
        <pc:chgData name="RYDER, Bob (SANDWELL AND WEST BIRMINGHAM HOSPITALS NHS TRUST)" userId="048bc1ad-edac-4951-8422-a5dc6414aee5" providerId="ADAL" clId="{340EB4FF-50FB-432A-B0E8-2C54BE42C52D}" dt="2023-04-26T07:29:29.163" v="138" actId="20577"/>
        <pc:sldMkLst>
          <pc:docMk/>
          <pc:sldMk cId="3786289321" sldId="2147469959"/>
        </pc:sldMkLst>
        <pc:spChg chg="mod">
          <ac:chgData name="RYDER, Bob (SANDWELL AND WEST BIRMINGHAM HOSPITALS NHS TRUST)" userId="048bc1ad-edac-4951-8422-a5dc6414aee5" providerId="ADAL" clId="{340EB4FF-50FB-432A-B0E8-2C54BE42C52D}" dt="2023-04-26T07:29:29.163" v="138" actId="20577"/>
          <ac:spMkLst>
            <pc:docMk/>
            <pc:sldMk cId="3786289321" sldId="2147469959"/>
            <ac:spMk id="3" creationId="{FE540063-E2B4-2B14-85A9-7C1A714C6B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5F79-8534-4712-993C-A00BFA1CD3F9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A7F1A-1825-43AD-B83F-D86442CA3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6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34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0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3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528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91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D3B2C-F5A7-481F-BBCA-8601C98D1F7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/>
              <a:t>Melissa – database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657958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D3B2C-F5A7-481F-BBCA-8601C98D1F7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/>
              <a:t>Melissa – database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246237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13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21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9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D3B2C-F5A7-481F-BBCA-8601C98D1F7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/>
              <a:t>Melissa – database administrator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68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4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D3B2C-F5A7-481F-BBCA-8601C98D1F7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/>
              <a:t>Melissa – database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14117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46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79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8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47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9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9DB2A-A79D-499D-8676-58FAE933A4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7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62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87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774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A0D6-BE32-4648-8C5B-3CD9E1B9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6422E-8115-4417-8F1C-BB6F97583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B6F6A-4A75-4212-A248-4585B058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329B-8432-44D4-8C9B-C30ADB4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87B14-34EA-43C0-A29D-E19A66A5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42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4167"/>
            <a:ext cx="10972800" cy="1143000"/>
          </a:xfrm>
        </p:spPr>
        <p:txBody>
          <a:bodyPr/>
          <a:lstStyle>
            <a:lvl1pPr>
              <a:defRPr b="0">
                <a:latin typeface="Cambria"/>
                <a:cs typeface="Cambria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7098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3"/>
            <a:ext cx="10850880" cy="476251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850880" cy="4754880"/>
          </a:xfrm>
        </p:spPr>
        <p:txBody>
          <a:bodyPr/>
          <a:lstStyle>
            <a:lvl2pPr>
              <a:defRPr sz="1600"/>
            </a:lvl2pPr>
            <a:lvl3pPr marL="349250" indent="-177800">
              <a:tabLst/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5" y="451287"/>
            <a:ext cx="6989233" cy="261610"/>
          </a:xfrm>
        </p:spPr>
        <p:txBody>
          <a:bodyPr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C2325-0055-3349-8A76-5CDB53BA4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4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361BB7F-C784-4941-A120-09773687DCDE}" type="datetime4">
              <a:rPr lang="en-US" smtClean="0">
                <a:solidFill>
                  <a:srgbClr val="000000"/>
                </a:solidFill>
              </a:rPr>
              <a:t>April 26, 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C4EDCE-1A8D-B54D-B875-E740A476E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4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00ADD5-E5AA-9A44-9902-1AB9B2091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6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850883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850881" cy="4754880"/>
          </a:xfrm>
        </p:spPr>
        <p:txBody>
          <a:bodyPr/>
          <a:lstStyle>
            <a:lvl1pPr>
              <a:spcBef>
                <a:spcPts val="2400"/>
              </a:spcBef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1867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9978E-4257-7D45-8D05-42F33E14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583056C-746A-F74B-A2F5-CEC4F8BC4742}" type="datetime4">
              <a:rPr lang="en-US" smtClean="0">
                <a:solidFill>
                  <a:srgbClr val="000000"/>
                </a:solidFill>
              </a:rPr>
              <a:t>April 26, 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D73E6-FA98-1746-8269-D92504B6D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F846-AE8C-A847-8E1B-9D1F016B5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0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D508-F5F0-4BE5-BD90-DD6BDBB04985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0CD6-A573-460B-8076-4A10E55BA5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64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DE15D-1A62-4662-A8D1-538E51893ED8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E4B7-189C-4808-80A2-46E7BCE872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4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299B-9C19-4F28-A88B-02ABAD771D3E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1CC5B-4B0C-4C0F-A087-E2B551E5F3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65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BA3E7-2014-4797-BD72-63640758DF91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5006-A8FA-4DA6-9B4E-1BBF52428F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6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70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C1BB3-909E-4C77-A098-1AC3E7A2A567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6DE9-A033-4351-94D3-699C448DE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6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D9E4-481C-4D38-9F27-45E98584C767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C4F6-C4DC-4D07-B100-E3ECCF490C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8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834AD-E7FF-4C11-B586-23CA920F05B0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3255-7C39-4560-87A1-A6F82A1FE2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64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0C2E0-3C1F-4725-AD5C-43E20080BCE1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19D3A-C44E-4138-B60E-0EAC69596A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86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28E84-FF72-4BFA-93AF-D43F9634469B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A1041-8E7A-4FE7-AC83-B666096721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19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32C6-6C09-414E-A37D-8E4867A855E0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018-2D81-493A-A0A4-AB74CE695C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438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1ABB5-A65B-460B-A9EB-997F8437DDD6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EDFF-D4B8-4475-898C-753CCC7DBB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073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50605-CF22-4A2C-9082-12CAA43F4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35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D23C21-A92D-4424-AD91-EBED934279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879B3-7E95-4153-8B5E-9CC6B0A9E0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581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81835-80DB-4363-A3AF-E1B3E1AC1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14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C58051-41C6-47A5-9844-9C7A03895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0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B48FD5-DF12-48F6-A853-B479D8478B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46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BDC94B-E5B9-4077-8DAD-1957B4B47D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8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237AEF-88D3-4B51-B35E-6835141985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6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6CD19F-F0DE-4E4C-B7ED-D19926BD4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D81AD-A0B0-4612-B9E9-5D45536B0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82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4F1C64-6580-4B85-BE89-AD656E3B61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01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55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4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9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5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81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58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27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5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4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50605-CF22-4A2C-9082-12CAA43F4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0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25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D23C21-A92D-4424-AD91-EBED934279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1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879B3-7E95-4153-8B5E-9CC6B0A9E0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76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81835-80DB-4363-A3AF-E1B3E1AC1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4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C58051-41C6-47A5-9844-9C7A03895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53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B48FD5-DF12-48F6-A853-B479D8478B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89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BDC94B-E5B9-4077-8DAD-1957B4B47D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38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237AEF-88D3-4B51-B35E-6835141985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1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6CD19F-F0DE-4E4C-B7ED-D19926BD4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13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D81AD-A0B0-4612-B9E9-5D45536B0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7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4F1C64-6580-4B85-BE89-AD656E3B61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6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2093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30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632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2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88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78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1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10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10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3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71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9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3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6A86-2D21-4481-A914-B96C49065E2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E4F6-68A0-4D18-AF8A-15F6EFD8F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9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A9EF0-BFA8-43CB-B674-C35D643E9645}" type="datetimeFigureOut">
              <a:rPr lang="en-GB" smtClean="0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04C8EC-E64D-4D73-ACCE-FA664605FB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4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7A9EF0-BFA8-43CB-B674-C35D643E9645}" type="datetimeFigureOut">
              <a:rPr lang="en-GB"/>
              <a:pPr>
                <a:defRPr/>
              </a:pPr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04C8EC-E64D-4D73-ACCE-FA664605FB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1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BAC5E-E67A-42F0-8653-EE692AE555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4151" name="Picture 2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6619" y="6021388"/>
            <a:ext cx="158538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2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3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BAC5E-E67A-42F0-8653-EE692AE555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4151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19" y="6021388"/>
            <a:ext cx="158538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96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4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emma.wilmot2@nhs.net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hyperlink" Target="mailto:bob.Ryder@nhs.ne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bcd.care/abcd-nationwide-audits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bob.ryder@nhs.net" TargetMode="External"/><Relationship Id="rId7" Type="http://schemas.openxmlformats.org/officeDocument/2006/relationships/image" Target="../media/image48.png"/><Relationship Id="rId2" Type="http://schemas.openxmlformats.org/officeDocument/2006/relationships/hyperlink" Target="mailto:emma.wilmot2@nhs.net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73.jpeg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394" y="1524003"/>
            <a:ext cx="8009407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</a:rPr>
              <a:t>Supporting people living with diabetes to achieve better outcomes: Impact of the ABCD audit programme</a:t>
            </a:r>
            <a:br>
              <a:rPr lang="en-US" dirty="0">
                <a:solidFill>
                  <a:srgbClr val="0099FF"/>
                </a:solidFill>
                <a:latin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9143" y="3657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Dr  Bob Ryder and Dr Emma Wilmot</a:t>
            </a:r>
          </a:p>
          <a:p>
            <a:endParaRPr lang="en-GB" dirty="0"/>
          </a:p>
          <a:p>
            <a:r>
              <a:rPr lang="pt-BR" dirty="0"/>
              <a:t>Diabetes UK Professional Conference 2023</a:t>
            </a:r>
          </a:p>
          <a:p>
            <a:r>
              <a:rPr lang="en-GB" dirty="0"/>
              <a:t>Exhibition Centre Liverpool</a:t>
            </a:r>
          </a:p>
          <a:p>
            <a:r>
              <a:rPr lang="en-GB" dirty="0"/>
              <a:t>April 26, 2023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4200" y="5867400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86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46031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Combined trials vs real world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00" y="1752600"/>
            <a:ext cx="4263242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Real world patients more poorly controlled and heavier than in the clinical trials</a:t>
            </a: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Nevertheless the agents have proven to be very effective</a:t>
            </a: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We have found this phenomenon in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</a:rPr>
              <a:t> ALL </a:t>
            </a:r>
            <a:r>
              <a:rPr lang="en-GB" sz="2400" dirty="0">
                <a:latin typeface="Calibri" panose="020F0502020204030204" pitchFamily="34" charset="0"/>
              </a:rPr>
              <a:t>our audits of:</a:t>
            </a:r>
          </a:p>
          <a:p>
            <a:pPr lvl="1">
              <a:buClr>
                <a:srgbClr val="0099FF"/>
              </a:buClr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GLP-1 receptor agonists</a:t>
            </a:r>
          </a:p>
          <a:p>
            <a:pPr lvl="1">
              <a:buClr>
                <a:srgbClr val="0099FF"/>
              </a:buClr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SGLT2 inhibitors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6553200" cy="333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0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</a:rPr>
              <a:t>ABCD nationwide semaglutide audit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317A7-C1B5-4780-C0D2-9D77552D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" y="1413588"/>
            <a:ext cx="6038430" cy="5139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0358A-0B24-E4AC-7B7A-1C454ED1047F}"/>
              </a:ext>
            </a:extLst>
          </p:cNvPr>
          <p:cNvSpPr txBox="1"/>
          <p:nvPr/>
        </p:nvSpPr>
        <p:spPr>
          <a:xfrm>
            <a:off x="6207323" y="2057400"/>
            <a:ext cx="5934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heavier and more poorly controlled than in the clinical trials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Considerable reductions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 and HbA1c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semaglutide from other GLP1-RAs demonstrated significant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reductions in HbA1c and weight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making the switch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9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</a:rPr>
              <a:t>ABCD nationwide semaglutide audit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0358A-0B24-E4AC-7B7A-1C454ED1047F}"/>
              </a:ext>
            </a:extLst>
          </p:cNvPr>
          <p:cNvSpPr txBox="1"/>
          <p:nvPr/>
        </p:nvSpPr>
        <p:spPr>
          <a:xfrm>
            <a:off x="6429135" y="2133600"/>
            <a:ext cx="6137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HbA1c reductions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associated with semaglutide observed in the first 6-months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persist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one year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 continues to be lost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the initial 6-month period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CC1BF-CCDB-2D7E-ED19-637BA871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5" y="2602016"/>
            <a:ext cx="5995171" cy="4086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BCBAF-F613-1CD9-747A-4EDAF6BEB82B}"/>
              </a:ext>
            </a:extLst>
          </p:cNvPr>
          <p:cNvSpPr txBox="1"/>
          <p:nvPr/>
        </p:nvSpPr>
        <p:spPr>
          <a:xfrm>
            <a:off x="433964" y="1295400"/>
            <a:ext cx="5545766" cy="1323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HbA1c and weight changes with semaglutide at 6- and 12-months post commencement: updated results from the ABCD semaglutide audit</a:t>
            </a:r>
          </a:p>
        </p:txBody>
      </p:sp>
    </p:spTree>
    <p:extLst>
      <p:ext uri="{BB962C8B-B14F-4D97-AF65-F5344CB8AC3E}">
        <p14:creationId xmlns:p14="http://schemas.microsoft.com/office/powerpoint/2010/main" val="29434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394" y="1524003"/>
            <a:ext cx="8009407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</a:rPr>
              <a:t>Supporting people living with diabetes to achieve better outcomes: Impact of the ABCD audit programme</a:t>
            </a:r>
            <a:br>
              <a:rPr lang="en-US" dirty="0">
                <a:solidFill>
                  <a:srgbClr val="0099FF"/>
                </a:solidFill>
                <a:latin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9143" y="3657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Dr  Bob Ryder and Dr Emma Wilmott</a:t>
            </a:r>
          </a:p>
          <a:p>
            <a:endParaRPr lang="en-GB" dirty="0"/>
          </a:p>
          <a:p>
            <a:r>
              <a:rPr lang="pt-BR" dirty="0"/>
              <a:t>Diabetes UK Professional Conference 2023</a:t>
            </a:r>
          </a:p>
          <a:p>
            <a:r>
              <a:rPr lang="en-GB" dirty="0"/>
              <a:t>Exhibition Centre Liverpool</a:t>
            </a:r>
          </a:p>
          <a:p>
            <a:r>
              <a:rPr lang="en-GB" dirty="0"/>
              <a:t>April 26, 2023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4200" y="5867400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EAFD8C-5FB3-19B9-CC64-BB1543CCD78B}"/>
              </a:ext>
            </a:extLst>
          </p:cNvPr>
          <p:cNvSpPr/>
          <p:nvPr/>
        </p:nvSpPr>
        <p:spPr>
          <a:xfrm>
            <a:off x="1219200" y="533400"/>
            <a:ext cx="11201400" cy="281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9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Exenatide audit: off licence use with insulin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400301"/>
            <a:ext cx="5384800" cy="2057397"/>
          </a:xfrm>
        </p:spPr>
        <p:txBody>
          <a:bodyPr/>
          <a:lstStyle/>
          <a:p>
            <a:pPr>
              <a:buClr>
                <a:srgbClr val="0099FF"/>
              </a:buClr>
            </a:pPr>
            <a:r>
              <a:rPr lang="en-GB" sz="2000" dirty="0">
                <a:latin typeface="Calibri" panose="020F0502020204030204" pitchFamily="34" charset="0"/>
              </a:rPr>
              <a:t>Off licence exenatide with insulin safe and effective in real clinical practice</a:t>
            </a:r>
          </a:p>
          <a:p>
            <a:pPr>
              <a:buClr>
                <a:srgbClr val="0099FF"/>
              </a:buClr>
            </a:pPr>
            <a:r>
              <a:rPr lang="en-GB" sz="2000" dirty="0">
                <a:latin typeface="Calibri" panose="020F0502020204030204" pitchFamily="34" charset="0"/>
              </a:rPr>
              <a:t>Reduction in insulin dose frequently occurred</a:t>
            </a:r>
          </a:p>
          <a:p>
            <a:pPr>
              <a:buClr>
                <a:srgbClr val="0099FF"/>
              </a:buClr>
            </a:pPr>
            <a:r>
              <a:rPr lang="en-GB" sz="2000" dirty="0">
                <a:latin typeface="Calibri" panose="020F0502020204030204" pitchFamily="34" charset="0"/>
              </a:rPr>
              <a:t>Weight fell</a:t>
            </a:r>
          </a:p>
          <a:p>
            <a:pPr>
              <a:buClr>
                <a:srgbClr val="0099FF"/>
              </a:buClr>
            </a:pP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1 in 6 patients came off insulin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8" y="1692272"/>
            <a:ext cx="5237063" cy="41751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9744" y="646025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Thong et al. Diabetes, Obesity and Metabolism 2011; 13(8): 703-710</a:t>
            </a:r>
          </a:p>
        </p:txBody>
      </p:sp>
    </p:spTree>
    <p:extLst>
      <p:ext uri="{BB962C8B-B14F-4D97-AF65-F5344CB8AC3E}">
        <p14:creationId xmlns:p14="http://schemas.microsoft.com/office/powerpoint/2010/main" val="324333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99FF"/>
                </a:solidFill>
                <a:latin typeface="Calibri" panose="020F0502020204030204" pitchFamily="34" charset="0"/>
              </a:rPr>
              <a:t>Exenatide audit: important safety issue uncovered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800598"/>
          </a:xfrm>
        </p:spPr>
        <p:txBody>
          <a:bodyPr/>
          <a:lstStyle/>
          <a:p>
            <a:r>
              <a:rPr lang="en-GB" sz="2000" dirty="0">
                <a:latin typeface="Calibri" panose="020F0502020204030204" pitchFamily="34" charset="0"/>
              </a:rPr>
              <a:t>Some clinicians attempted to stop insulin when starting exenatide in order to stay within guidelines </a:t>
            </a:r>
          </a:p>
          <a:p>
            <a:r>
              <a:rPr lang="en-GB" sz="2000" dirty="0">
                <a:latin typeface="Calibri" panose="020F0502020204030204" pitchFamily="34" charset="0"/>
              </a:rPr>
              <a:t>This led to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harm</a:t>
            </a:r>
            <a:r>
              <a:rPr lang="en-GB" sz="2000" dirty="0">
                <a:latin typeface="Calibri" panose="020F0502020204030204" pitchFamily="34" charset="0"/>
              </a:rPr>
              <a:t> in some patients </a:t>
            </a:r>
          </a:p>
          <a:p>
            <a:r>
              <a:rPr lang="en-GB" sz="2000" dirty="0">
                <a:latin typeface="Calibri" panose="020F0502020204030204" pitchFamily="34" charset="0"/>
              </a:rPr>
              <a:t>Seven cases of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diabetic ketoacidosis </a:t>
            </a:r>
            <a:r>
              <a:rPr lang="en-GB" sz="2000" dirty="0">
                <a:latin typeface="Calibri" panose="020F0502020204030204" pitchFamily="34" charset="0"/>
              </a:rPr>
              <a:t>in  patients who stopped insulin at the time of exenatide initiation</a:t>
            </a:r>
          </a:p>
          <a:p>
            <a:r>
              <a:rPr lang="en-GB" sz="2000" dirty="0">
                <a:latin typeface="Calibri" panose="020F0502020204030204" pitchFamily="34" charset="0"/>
              </a:rPr>
              <a:t>Analysis of audit data allowed us to recommend that when starting a GLP1-RA in an insulin-treated patient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not to stop the insulin</a:t>
            </a:r>
            <a:r>
              <a:rPr lang="en-GB" sz="2000" dirty="0">
                <a:latin typeface="Calibri" panose="020F0502020204030204" pitchFamily="34" charset="0"/>
              </a:rPr>
              <a:t> but rather to tail the insulin off during treatment if response to treatment allowed</a:t>
            </a:r>
          </a:p>
          <a:p>
            <a:endParaRPr lang="en-GB" sz="2000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3"/>
            <a:ext cx="4038600" cy="40150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64008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Thong et al.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Diabetes Res Clin Pract. 2011; 93(2): e87-e91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04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12808527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  <a:latin typeface="Calibri" panose="020F0502020204030204" pitchFamily="34" charset="0"/>
              </a:rPr>
              <a:t>ABCD audit data allowed us to re-assure about pancreatitis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z="2000" dirty="0">
              <a:latin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</a:rPr>
              <a:t>Alarm raised (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BMJ</a:t>
            </a:r>
            <a:r>
              <a:rPr lang="en-GB" sz="2000" dirty="0">
                <a:latin typeface="Calibri" panose="020F0502020204030204" pitchFamily="34" charset="0"/>
              </a:rPr>
              <a:t> and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Channel 4</a:t>
            </a:r>
            <a:r>
              <a:rPr lang="en-GB" sz="2000" dirty="0">
                <a:latin typeface="Calibri" panose="020F0502020204030204" pitchFamily="34" charset="0"/>
              </a:rPr>
              <a:t> Dispatches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TV</a:t>
            </a:r>
            <a:r>
              <a:rPr lang="en-GB" sz="2000" dirty="0">
                <a:latin typeface="Calibri" panose="020F0502020204030204" pitchFamily="34" charset="0"/>
              </a:rPr>
              <a:t> programme) in 2013 that incretin therapies might cause pancreatic damage</a:t>
            </a:r>
          </a:p>
          <a:p>
            <a:r>
              <a:rPr lang="en-GB" sz="2000" dirty="0">
                <a:latin typeface="Calibri" panose="020F0502020204030204" pitchFamily="34" charset="0"/>
              </a:rPr>
              <a:t>We have been able to contribute by publishing data suggesting that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in the ABCD audits there is no evidence</a:t>
            </a:r>
            <a:r>
              <a:rPr lang="en-GB" sz="2000" dirty="0">
                <a:latin typeface="Calibri" panose="020F0502020204030204" pitchFamily="34" charset="0"/>
              </a:rPr>
              <a:t> of such a side effect:</a:t>
            </a:r>
          </a:p>
          <a:p>
            <a:endParaRPr lang="en-GB" sz="2000" dirty="0">
              <a:latin typeface="Calibri" panose="020F0502020204030204" pitchFamily="34" charset="0"/>
            </a:endParaRP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94443"/>
            <a:ext cx="4953000" cy="41374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259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6" y="946146"/>
            <a:ext cx="3568000" cy="288867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6CEE8F-E363-F7D1-3E35-2AA372C0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5" y="3962400"/>
            <a:ext cx="3669756" cy="299341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5ECF4A-A8EF-49EC-6371-E340C92F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63" y="946146"/>
            <a:ext cx="3568000" cy="31904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2457C3-AF5B-C532-B0C4-6CB5B2220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0175" y="4179974"/>
            <a:ext cx="5895975" cy="2819399"/>
          </a:xfrm>
        </p:spPr>
        <p:txBody>
          <a:bodyPr/>
          <a:lstStyle/>
          <a:p>
            <a:pPr>
              <a:buClr>
                <a:srgbClr val="0099FF"/>
              </a:buClr>
            </a:pPr>
            <a:r>
              <a:rPr lang="en-GB" sz="2000" dirty="0">
                <a:latin typeface="Calibri" panose="020F0502020204030204" pitchFamily="34" charset="0"/>
              </a:rPr>
              <a:t>Rates of acute pancreatitis in the ABCD exenatide and liraglutide audits were at the low end of the rates expected for people with type 2 diabetes in general</a:t>
            </a:r>
            <a:endParaRPr lang="en-GB" sz="20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>
              <a:buClr>
                <a:srgbClr val="0099FF"/>
              </a:buClr>
            </a:pPr>
            <a:r>
              <a:rPr lang="en-GB" sz="2000" dirty="0">
                <a:latin typeface="Calibri" panose="020F0502020204030204" pitchFamily="34" charset="0"/>
              </a:rPr>
              <a:t>75% of the cases of acute pancreatitis in the ABCD exenatide and liraglutide audits had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other causes for acute pancreatitis</a:t>
            </a:r>
            <a:r>
              <a:rPr lang="en-GB" sz="2000" dirty="0">
                <a:latin typeface="Calibri" panose="020F0502020204030204" pitchFamily="34" charset="0"/>
              </a:rPr>
              <a:t>, in particular </a:t>
            </a:r>
            <a:r>
              <a:rPr lang="en-GB" sz="2000" dirty="0">
                <a:solidFill>
                  <a:srgbClr val="0099FF"/>
                </a:solidFill>
                <a:latin typeface="Calibri" panose="020F0502020204030204" pitchFamily="34" charset="0"/>
              </a:rPr>
              <a:t>gall bladder disease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BA99C8-CCA5-00FF-79C1-2379B66B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0"/>
            <a:ext cx="12808527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  <a:latin typeface="Calibri" panose="020F0502020204030204" pitchFamily="34" charset="0"/>
              </a:rPr>
              <a:t>ABCD audit data allowed us to re-assure about pancreatitis</a:t>
            </a:r>
          </a:p>
        </p:txBody>
      </p:sp>
    </p:spTree>
    <p:extLst>
      <p:ext uri="{BB962C8B-B14F-4D97-AF65-F5344CB8AC3E}">
        <p14:creationId xmlns:p14="http://schemas.microsoft.com/office/powerpoint/2010/main" val="142127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GLP1-RAs in professional drivers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z="2000" dirty="0"/>
          </a:p>
          <a:p>
            <a:endParaRPr lang="en-GB" sz="2000" dirty="0"/>
          </a:p>
          <a:p>
            <a:pPr>
              <a:buClr>
                <a:srgbClr val="0099FF"/>
              </a:buClr>
            </a:pPr>
            <a:r>
              <a:rPr lang="en-GB" sz="2000" dirty="0"/>
              <a:t>Many patients with a professional drivers licence who would lose their jobs if they went onto insulin, were able to avoid insulin, and maintain similar glycaemic outcomes and </a:t>
            </a:r>
            <a:r>
              <a:rPr lang="en-GB" sz="2000" dirty="0">
                <a:solidFill>
                  <a:srgbClr val="0099FF"/>
                </a:solidFill>
              </a:rPr>
              <a:t>keep their jobs </a:t>
            </a:r>
            <a:r>
              <a:rPr lang="en-GB" sz="2000" dirty="0"/>
              <a:t>by using exenatide or liraglutide</a:t>
            </a:r>
          </a:p>
          <a:p>
            <a:endParaRPr lang="en-GB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7920"/>
            <a:ext cx="5384800" cy="42309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62484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Thong et al. Diabetic Medicine 2012; 29(5): 690-692</a:t>
            </a:r>
          </a:p>
        </p:txBody>
      </p:sp>
    </p:spTree>
    <p:extLst>
      <p:ext uri="{BB962C8B-B14F-4D97-AF65-F5344CB8AC3E}">
        <p14:creationId xmlns:p14="http://schemas.microsoft.com/office/powerpoint/2010/main" val="244951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err="1">
                <a:solidFill>
                  <a:srgbClr val="0099FF"/>
                </a:solidFill>
                <a:latin typeface="Calibri" panose="020F0502020204030204" pitchFamily="34" charset="0"/>
              </a:rPr>
              <a:t>Liraglutide</a:t>
            </a:r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 in renal impairment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Liraglutide was safe and effective among patients with moderate renal impairment, which had been an exclusion for use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0" y="1415173"/>
            <a:ext cx="5104080" cy="4481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63246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Thong et al. Practical Diabetes 2013; 30(2): 71-76</a:t>
            </a:r>
          </a:p>
        </p:txBody>
      </p:sp>
    </p:spTree>
    <p:extLst>
      <p:ext uri="{BB962C8B-B14F-4D97-AF65-F5344CB8AC3E}">
        <p14:creationId xmlns:p14="http://schemas.microsoft.com/office/powerpoint/2010/main" val="36758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46031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Disclosures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447800"/>
            <a:ext cx="10816442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US" dirty="0">
                <a:latin typeface="Calibri" panose="020F0502020204030204" pitchFamily="34" charset="0"/>
              </a:rPr>
              <a:t>Dr Bob Ryder has received speaker fees, and/or consultancy fees and/or educational sponsorships from Abbott, </a:t>
            </a:r>
            <a:r>
              <a:rPr lang="en-US" dirty="0" err="1">
                <a:latin typeface="Calibri" panose="020F0502020204030204" pitchFamily="34" charset="0"/>
              </a:rPr>
              <a:t>BioQuest</a:t>
            </a:r>
            <a:r>
              <a:rPr lang="en-US" dirty="0">
                <a:latin typeface="Calibri" panose="020F0502020204030204" pitchFamily="34" charset="0"/>
              </a:rPr>
              <a:t>, GI Dynamics and Novo Nordisk</a:t>
            </a:r>
          </a:p>
          <a:p>
            <a:pPr>
              <a:buClr>
                <a:srgbClr val="0099FF"/>
              </a:buClr>
            </a:pPr>
            <a:r>
              <a:rPr lang="en-GB" altLang="en-US" sz="3200" dirty="0"/>
              <a:t>Dr Emma Wilmot has </a:t>
            </a:r>
            <a:r>
              <a:rPr lang="en-GB" altLang="en-US" sz="3200" dirty="0" err="1"/>
              <a:t>recieved</a:t>
            </a:r>
            <a:r>
              <a:rPr lang="en-GB" altLang="en-US" sz="3200" dirty="0"/>
              <a:t> research support from: Abbott, </a:t>
            </a:r>
            <a:r>
              <a:rPr lang="en-GB" altLang="en-US" sz="3200" dirty="0" err="1"/>
              <a:t>Insulet</a:t>
            </a:r>
            <a:r>
              <a:rPr lang="en-GB" altLang="en-US" sz="3200" dirty="0"/>
              <a:t>, Novo Nordisk, Sanofi. Personal fees from: Abbott, Dexcom, Eli Lilly, </a:t>
            </a:r>
            <a:r>
              <a:rPr lang="en-GB" altLang="en-US" sz="3200" dirty="0" err="1"/>
              <a:t>Embecta</a:t>
            </a:r>
            <a:r>
              <a:rPr lang="en-GB" altLang="en-US" sz="3200" dirty="0"/>
              <a:t>, </a:t>
            </a:r>
            <a:r>
              <a:rPr lang="en-GB" altLang="en-US" sz="3200" dirty="0" err="1"/>
              <a:t>Insulet</a:t>
            </a:r>
            <a:r>
              <a:rPr lang="en-GB" altLang="en-US" sz="3200" dirty="0"/>
              <a:t>, Medtronic, Novo Nordisk, Roche, Sanofi, </a:t>
            </a:r>
            <a:r>
              <a:rPr lang="en-GB" altLang="en-US" sz="3200" dirty="0" err="1"/>
              <a:t>Ypsomed</a:t>
            </a:r>
            <a:r>
              <a:rPr lang="en-GB" altLang="en-US" sz="3200" dirty="0"/>
              <a:t>.</a:t>
            </a:r>
          </a:p>
          <a:p>
            <a:pPr>
              <a:buClr>
                <a:srgbClr val="0099FF"/>
              </a:buClr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2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85" y="0"/>
            <a:ext cx="10972800" cy="1143000"/>
          </a:xfrm>
        </p:spPr>
        <p:txBody>
          <a:bodyPr/>
          <a:lstStyle/>
          <a:p>
            <a:r>
              <a:rPr lang="en-GB" sz="4000" dirty="0">
                <a:solidFill>
                  <a:srgbClr val="0099FF"/>
                </a:solidFill>
                <a:latin typeface="Calibri" panose="020F0502020204030204" pitchFamily="34" charset="0"/>
              </a:rPr>
              <a:t>Diabetes and NAFLD – impact of GLP-1 RA on ALT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43844-59C7-3A14-9A12-B69916CE5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15" y="966485"/>
            <a:ext cx="5033909" cy="34821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8AACE-E021-0DD8-B7FC-4D74363C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14400"/>
            <a:ext cx="4648246" cy="41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07035-DCEC-093D-09D3-3438E1F0BF66}"/>
              </a:ext>
            </a:extLst>
          </p:cNvPr>
          <p:cNvSpPr/>
          <p:nvPr/>
        </p:nvSpPr>
        <p:spPr>
          <a:xfrm>
            <a:off x="6282387" y="4495800"/>
            <a:ext cx="5223813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A7DAF-8EA8-52FD-FD67-A233F959D2E2}"/>
              </a:ext>
            </a:extLst>
          </p:cNvPr>
          <p:cNvSpPr txBox="1"/>
          <p:nvPr/>
        </p:nvSpPr>
        <p:spPr>
          <a:xfrm>
            <a:off x="3539755" y="4991502"/>
            <a:ext cx="560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Among patients with raised ALT,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liraglutide and semaglutide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associated with ALT reduction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21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97494"/>
            <a:ext cx="10972800" cy="1143000"/>
          </a:xfrm>
        </p:spPr>
        <p:txBody>
          <a:bodyPr/>
          <a:lstStyle/>
          <a:p>
            <a:r>
              <a:rPr lang="en-GB" sz="3600" kern="1200" dirty="0">
                <a:solidFill>
                  <a:srgbClr val="0099FF"/>
                </a:solidFill>
                <a:latin typeface="Calibri"/>
              </a:rPr>
              <a:t>GLP1-RA  – predicting treatment response</a:t>
            </a:r>
            <a:endParaRPr lang="en-GB" dirty="0">
              <a:solidFill>
                <a:srgbClr val="0099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63246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Thong et al.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 J Diabetes Vasc Dis 2015; 15(4): 169-172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9" y="911839"/>
            <a:ext cx="4850081" cy="66897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60C06-9B3C-05D3-2F9F-E015E03D7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89" y="892302"/>
            <a:ext cx="6172484" cy="4213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D90E88-2810-B538-C22E-C9F19ADEAFBC}"/>
              </a:ext>
            </a:extLst>
          </p:cNvPr>
          <p:cNvSpPr/>
          <p:nvPr/>
        </p:nvSpPr>
        <p:spPr>
          <a:xfrm>
            <a:off x="159327" y="3907157"/>
            <a:ext cx="5499290" cy="3532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C9853-7AAA-1565-DCC5-BB3E60E743A8}"/>
              </a:ext>
            </a:extLst>
          </p:cNvPr>
          <p:cNvSpPr/>
          <p:nvPr/>
        </p:nvSpPr>
        <p:spPr>
          <a:xfrm>
            <a:off x="5658617" y="3907157"/>
            <a:ext cx="6678856" cy="1766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E527F1-3FC1-71D8-75A0-FEADBDD7DED6}"/>
              </a:ext>
            </a:extLst>
          </p:cNvPr>
          <p:cNvSpPr txBox="1">
            <a:spLocks/>
          </p:cNvSpPr>
          <p:nvPr/>
        </p:nvSpPr>
        <p:spPr bwMode="auto">
          <a:xfrm>
            <a:off x="2590800" y="4555612"/>
            <a:ext cx="7315200" cy="70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Liraglutide and semaglutide associated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associated with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greater HbA1c reduction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those with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shorter duration of diabetes</a:t>
            </a:r>
          </a:p>
        </p:txBody>
      </p:sp>
    </p:spTree>
    <p:extLst>
      <p:ext uri="{BB962C8B-B14F-4D97-AF65-F5344CB8AC3E}">
        <p14:creationId xmlns:p14="http://schemas.microsoft.com/office/powerpoint/2010/main" val="208339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0650"/>
            <a:ext cx="3163656" cy="6057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5402344" y="2362200"/>
            <a:ext cx="5105400" cy="2057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of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canagliflozin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HbA1c the same regardless of diabetes duration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Compared with findings from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liraglutide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audit – impact reduces with increasing duration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FD9DC-306F-2AAE-F185-806718EE3A3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SGLT2 inhibitor audits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326D7B-0329-F8B7-37AD-1A48EC745900}"/>
              </a:ext>
            </a:extLst>
          </p:cNvPr>
          <p:cNvSpPr/>
          <p:nvPr/>
        </p:nvSpPr>
        <p:spPr>
          <a:xfrm>
            <a:off x="4495800" y="634756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Presented at ADA 2019</a:t>
            </a:r>
          </a:p>
        </p:txBody>
      </p:sp>
    </p:spTree>
    <p:extLst>
      <p:ext uri="{BB962C8B-B14F-4D97-AF65-F5344CB8AC3E}">
        <p14:creationId xmlns:p14="http://schemas.microsoft.com/office/powerpoint/2010/main" val="169239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7400" y="2866072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reductions in ALT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possible marker of liver inflammation in those taking dapagliflozin.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appears to be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greatest in those with the most elevated levels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baseline.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0" y="2316640"/>
            <a:ext cx="4572957" cy="520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73" y="1358604"/>
            <a:ext cx="4548927" cy="107979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0" y="2590800"/>
            <a:ext cx="4769083" cy="54567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</a:rPr>
              <a:t>SGLT2 inhibitor audits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5EB61E-7899-5FEC-1597-5687EE30DEF8}"/>
              </a:ext>
            </a:extLst>
          </p:cNvPr>
          <p:cNvSpPr/>
          <p:nvPr/>
        </p:nvSpPr>
        <p:spPr>
          <a:xfrm>
            <a:off x="2209800" y="2712560"/>
            <a:ext cx="1654155" cy="59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7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09451D-5A11-92F7-6A4B-CCC2262B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</a:rPr>
              <a:t>SGLT2 inhibitor audits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8F79D-1AF0-A942-C7CE-16DD355C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752600"/>
            <a:ext cx="4738604" cy="6123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2D9CE-1B97-B0BF-3713-AE139D77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18" y="1524001"/>
            <a:ext cx="5391722" cy="10905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A5F6867-CC8E-8B2C-C465-0971E3F93690}"/>
              </a:ext>
            </a:extLst>
          </p:cNvPr>
          <p:cNvSpPr txBox="1">
            <a:spLocks/>
          </p:cNvSpPr>
          <p:nvPr/>
        </p:nvSpPr>
        <p:spPr>
          <a:xfrm>
            <a:off x="6096000" y="2998315"/>
            <a:ext cx="5921884" cy="2136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SGLT2 inhibitors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Alanine Aminotransferase (ALT) across class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greatest in those with most elevated ALT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baseline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4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0" y="2438401"/>
            <a:ext cx="57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Empagliflozin led to significant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reductions in albuminuria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across the population as a whole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stratified by baseline albuminuria levels, those with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microalbuminuria and macroalbuminuria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had significant improvements in urine albumin levels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2" y="1390650"/>
            <a:ext cx="4630578" cy="10991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</a:rPr>
              <a:t>SGLT2 inhibitor audits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4931079" cy="54084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C59FF4-8FA1-762C-9AB3-296EA82C97C2}"/>
              </a:ext>
            </a:extLst>
          </p:cNvPr>
          <p:cNvSpPr/>
          <p:nvPr/>
        </p:nvSpPr>
        <p:spPr>
          <a:xfrm>
            <a:off x="1676400" y="2533650"/>
            <a:ext cx="1683847" cy="599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80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0374" y="28194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SGLT2i are associated with reductions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uACR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follow-up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reductions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greatest in those with macroalbuminuria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baseline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</a:rPr>
              <a:t>SGLT2 inhibitor audits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4DB67-883E-460D-3D5A-8D352290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4" y="2334494"/>
            <a:ext cx="4980271" cy="4553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1B85E-0A8F-5E8F-A3EE-10C02C4F8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21" y="1519312"/>
            <a:ext cx="5646789" cy="7227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996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2925C-86F1-BB0D-7250-ED28FAAC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762000"/>
            <a:ext cx="3170387" cy="227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FB99D-D2E2-7120-4525-05A710EB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" y="884791"/>
            <a:ext cx="2989335" cy="2148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37661-5DD5-8BFA-9123-9C3D24B5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134359"/>
            <a:ext cx="2691119" cy="2148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CFC24C-5400-E77A-2BDA-5CC24BE5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134359"/>
            <a:ext cx="3451246" cy="2235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F86A7-A0FE-C787-14E9-B7DCB9964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161" y="4752754"/>
            <a:ext cx="3290455" cy="24840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BC9298-936C-3F6D-84F8-BCBBADE01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197" y="5265760"/>
            <a:ext cx="3811937" cy="227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689B625-459A-BE4D-B55F-3ABD77CB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34237"/>
            <a:ext cx="10972800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</a:rPr>
              <a:t>ABCD COVID-19 and Diabetes audit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766DD-AB24-4B08-F760-96CF26276FC8}"/>
              </a:ext>
            </a:extLst>
          </p:cNvPr>
          <p:cNvSpPr txBox="1"/>
          <p:nvPr/>
        </p:nvSpPr>
        <p:spPr>
          <a:xfrm>
            <a:off x="7042846" y="1897289"/>
            <a:ext cx="5056682" cy="225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3542 people with diabetes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COVID admitted to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 NHS hospitals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across the UK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Extended to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collaboration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UK, France and Spain and one between UK, France and New York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or 11 published papers!</a:t>
            </a:r>
          </a:p>
        </p:txBody>
      </p:sp>
    </p:spTree>
    <p:extLst>
      <p:ext uri="{BB962C8B-B14F-4D97-AF65-F5344CB8AC3E}">
        <p14:creationId xmlns:p14="http://schemas.microsoft.com/office/powerpoint/2010/main" val="1869810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6394E-C4BF-216E-BB45-A437DFE68F78}"/>
              </a:ext>
            </a:extLst>
          </p:cNvPr>
          <p:cNvSpPr/>
          <p:nvPr/>
        </p:nvSpPr>
        <p:spPr>
          <a:xfrm>
            <a:off x="10591800" y="5994792"/>
            <a:ext cx="1600200" cy="958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2925C-86F1-BB0D-7250-ED28FAAC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762000"/>
            <a:ext cx="3170387" cy="227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FB99D-D2E2-7120-4525-05A710EBF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7" y="884791"/>
            <a:ext cx="2989335" cy="2148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37661-5DD5-8BFA-9123-9C3D24B5A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34359"/>
            <a:ext cx="2691119" cy="2148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CFC24C-5400-E77A-2BDA-5CC24BE5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3134359"/>
            <a:ext cx="3451246" cy="2235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F86A7-A0FE-C787-14E9-B7DCB9964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161" y="4752754"/>
            <a:ext cx="3290455" cy="24840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BC9298-936C-3F6D-84F8-BCBBADE01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8197" y="5265760"/>
            <a:ext cx="3811937" cy="227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689B625-459A-BE4D-B55F-3ABD77CB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34237"/>
            <a:ext cx="10972800" cy="1143000"/>
          </a:xfrm>
        </p:spPr>
        <p:txBody>
          <a:bodyPr/>
          <a:lstStyle/>
          <a:p>
            <a:r>
              <a:rPr lang="en-GB" sz="3600" dirty="0">
                <a:solidFill>
                  <a:srgbClr val="0099FF"/>
                </a:solidFill>
              </a:rPr>
              <a:t>ABCD COVID-19 and Diabetes audit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766DD-AB24-4B08-F760-96CF26276FC8}"/>
              </a:ext>
            </a:extLst>
          </p:cNvPr>
          <p:cNvSpPr txBox="1"/>
          <p:nvPr/>
        </p:nvSpPr>
        <p:spPr>
          <a:xfrm>
            <a:off x="6981368" y="867057"/>
            <a:ext cx="5210632" cy="6086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of severe COVID-19 is reassuringly very low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people with type 1 diabetes who are under 55 years of age without microvascular or macrovascular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evidence of increased risk of DKA or hospital mortality associated with prescription of 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SGLT2 inhibitors</a:t>
            </a:r>
            <a:endParaRPr kumimoji="0" lang="en-GB" sz="2000" b="0" i="0" u="none" strike="noStrike" kern="1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Microvascular burden 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associated with an increased risk of death in patients hospitalized for COVID-19</a:t>
            </a:r>
            <a:endParaRPr kumimoji="0" lang="en-GB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Hospitalisation with COVID-19 and adjudicated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DKA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four times more common than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HHS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both associate with substantial mortality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people with diabetes mellitus hospitalized for COVID-19 previous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macrovascular disease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associated with higher mortality</a:t>
            </a:r>
          </a:p>
        </p:txBody>
      </p:sp>
    </p:spTree>
    <p:extLst>
      <p:ext uri="{BB962C8B-B14F-4D97-AF65-F5344CB8AC3E}">
        <p14:creationId xmlns:p14="http://schemas.microsoft.com/office/powerpoint/2010/main" val="2533000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99FF"/>
                </a:solidFill>
              </a:rPr>
              <a:t>TESTOSTERONE DEFICIENCY IN MEN WITH TYPE 2 DIABETES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0099FF"/>
              </a:buClr>
            </a:pPr>
            <a:r>
              <a:rPr lang="en-GB" dirty="0"/>
              <a:t>High prevalence - </a:t>
            </a:r>
            <a:r>
              <a:rPr lang="en-GB" dirty="0">
                <a:solidFill>
                  <a:srgbClr val="0099FF"/>
                </a:solidFill>
              </a:rPr>
              <a:t>40%</a:t>
            </a:r>
            <a:r>
              <a:rPr lang="en-GB" dirty="0"/>
              <a:t> of men with type 2 diabetes have symptomatic testosterone deficiency</a:t>
            </a:r>
          </a:p>
          <a:p>
            <a:pPr>
              <a:buClr>
                <a:srgbClr val="0099FF"/>
              </a:buClr>
            </a:pPr>
            <a:r>
              <a:rPr lang="en-GB" dirty="0"/>
              <a:t>Asking about </a:t>
            </a:r>
            <a:r>
              <a:rPr lang="en-GB" dirty="0">
                <a:solidFill>
                  <a:srgbClr val="0099FF"/>
                </a:solidFill>
              </a:rPr>
              <a:t>erectile dysfunction </a:t>
            </a:r>
            <a:r>
              <a:rPr lang="en-GB" dirty="0"/>
              <a:t>should be </a:t>
            </a:r>
            <a:r>
              <a:rPr lang="en-GB" dirty="0">
                <a:solidFill>
                  <a:srgbClr val="0099FF"/>
                </a:solidFill>
              </a:rPr>
              <a:t>part of routine annual review in all men with diabetes</a:t>
            </a:r>
          </a:p>
          <a:p>
            <a:pPr>
              <a:buClr>
                <a:srgbClr val="0099FF"/>
              </a:buClr>
            </a:pPr>
            <a:r>
              <a:rPr lang="en-GB" dirty="0"/>
              <a:t>Testosterone replacement has been shown to:</a:t>
            </a:r>
          </a:p>
          <a:p>
            <a:pPr lvl="1">
              <a:buClr>
                <a:srgbClr val="0099FF"/>
              </a:buClr>
            </a:pPr>
            <a:r>
              <a:rPr lang="en-GB" dirty="0"/>
              <a:t>Improve insulin resistance</a:t>
            </a:r>
          </a:p>
          <a:p>
            <a:pPr lvl="1">
              <a:buClr>
                <a:srgbClr val="0099FF"/>
              </a:buClr>
            </a:pPr>
            <a:r>
              <a:rPr lang="en-GB" dirty="0"/>
              <a:t>Lower HbA1c</a:t>
            </a:r>
          </a:p>
          <a:p>
            <a:pPr lvl="1">
              <a:buClr>
                <a:srgbClr val="0099FF"/>
              </a:buClr>
            </a:pPr>
            <a:r>
              <a:rPr lang="en-GB" dirty="0"/>
              <a:t>Lower cholesterol</a:t>
            </a:r>
          </a:p>
          <a:p>
            <a:pPr lvl="1">
              <a:buClr>
                <a:srgbClr val="0099FF"/>
              </a:buClr>
            </a:pPr>
            <a:r>
              <a:rPr lang="en-GB" dirty="0"/>
              <a:t>Reduce body weight</a:t>
            </a:r>
          </a:p>
          <a:p>
            <a:pPr lvl="1">
              <a:buClr>
                <a:srgbClr val="0099FF"/>
              </a:buClr>
            </a:pPr>
            <a:r>
              <a:rPr lang="en-GB" dirty="0"/>
              <a:t>Reduce mortality</a:t>
            </a:r>
          </a:p>
          <a:p>
            <a:pPr>
              <a:buClr>
                <a:srgbClr val="0099FF"/>
              </a:buClr>
            </a:pPr>
            <a:endParaRPr lang="en-GB" dirty="0"/>
          </a:p>
          <a:p>
            <a:pPr>
              <a:buClr>
                <a:srgbClr val="0099FF"/>
              </a:buClr>
            </a:pP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3943" y="6031654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7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394" y="1524003"/>
            <a:ext cx="8009407" cy="147002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99FF"/>
                </a:solidFill>
                <a:latin typeface="Calibri" panose="020F0502020204030204" pitchFamily="34" charset="0"/>
              </a:rPr>
              <a:t>ABCD audits update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9143" y="3657600"/>
            <a:ext cx="6400800" cy="1752600"/>
          </a:xfrm>
        </p:spPr>
        <p:txBody>
          <a:bodyPr>
            <a:normAutofit/>
          </a:bodyPr>
          <a:lstStyle/>
          <a:p>
            <a:r>
              <a:rPr lang="en-GB"/>
              <a:t>Dr  Bob Ryder</a:t>
            </a:r>
          </a:p>
          <a:p>
            <a:r>
              <a:rPr lang="en-GB"/>
              <a:t>ABCD Meeting, NEC, Birmingham</a:t>
            </a:r>
          </a:p>
          <a:p>
            <a:r>
              <a:rPr lang="en-GB"/>
              <a:t>September 8, 2022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004" y="5994049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EF309B-FC8E-94DB-FB8D-5EDA6F9C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4188"/>
            <a:ext cx="9196982" cy="35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06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99FF"/>
                </a:solidFill>
              </a:rPr>
              <a:t>ABCD worldwide audit of Testosterone and Diabetes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3943" y="6031654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3A86A6-F9CC-6508-D4E7-40B6EA0A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81200"/>
            <a:ext cx="5741906" cy="36912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708F-1F7B-2CA8-3CE4-14723C2E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2286000"/>
            <a:ext cx="5741906" cy="3200397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US" sz="2000" dirty="0"/>
              <a:t>From mean baseline HBA1c of </a:t>
            </a:r>
            <a:r>
              <a:rPr lang="en-US" sz="2000" dirty="0">
                <a:solidFill>
                  <a:srgbClr val="0099FF"/>
                </a:solidFill>
              </a:rPr>
              <a:t>71 mmol/mol </a:t>
            </a:r>
            <a:r>
              <a:rPr lang="en-US" sz="2000" dirty="0"/>
              <a:t>HbA1c fell by:</a:t>
            </a:r>
          </a:p>
          <a:p>
            <a:pPr lvl="1">
              <a:buClr>
                <a:srgbClr val="0099FF"/>
              </a:buClr>
            </a:pPr>
            <a:r>
              <a:rPr lang="en-US" sz="2000" dirty="0">
                <a:solidFill>
                  <a:srgbClr val="0099FF"/>
                </a:solidFill>
              </a:rPr>
              <a:t>5 mmol/mol </a:t>
            </a:r>
            <a:r>
              <a:rPr lang="en-US" sz="2000" dirty="0"/>
              <a:t>by 3 months</a:t>
            </a:r>
          </a:p>
          <a:p>
            <a:pPr lvl="1">
              <a:buClr>
                <a:srgbClr val="0099FF"/>
              </a:buClr>
            </a:pPr>
            <a:r>
              <a:rPr lang="en-US" sz="2000" dirty="0">
                <a:solidFill>
                  <a:srgbClr val="0099FF"/>
                </a:solidFill>
              </a:rPr>
              <a:t>10 mmol/mol </a:t>
            </a:r>
            <a:r>
              <a:rPr lang="en-US" sz="2000" dirty="0"/>
              <a:t>by 12 months</a:t>
            </a:r>
          </a:p>
          <a:p>
            <a:pPr lvl="1">
              <a:buClr>
                <a:srgbClr val="0099FF"/>
              </a:buClr>
            </a:pPr>
            <a:r>
              <a:rPr lang="en-US" sz="2000" dirty="0">
                <a:solidFill>
                  <a:srgbClr val="0099FF"/>
                </a:solidFill>
              </a:rPr>
              <a:t>15 mmol/mol </a:t>
            </a:r>
            <a:r>
              <a:rPr lang="en-US" sz="2000" dirty="0"/>
              <a:t>by 24 months</a:t>
            </a:r>
          </a:p>
          <a:p>
            <a:pPr>
              <a:buClr>
                <a:srgbClr val="0099FF"/>
              </a:buClr>
            </a:pPr>
            <a:r>
              <a:rPr lang="en-US" sz="2000" dirty="0"/>
              <a:t>The fact that HbA1c continues to decrease over time is likely to be due to </a:t>
            </a:r>
            <a:r>
              <a:rPr lang="en-US" sz="2000" dirty="0">
                <a:solidFill>
                  <a:srgbClr val="0099FF"/>
                </a:solidFill>
              </a:rPr>
              <a:t>the ongoing effect of testosterone on fat reduction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3DBA0-A5FF-4DA5-382E-7A60AD86632B}"/>
              </a:ext>
            </a:extLst>
          </p:cNvPr>
          <p:cNvSpPr txBox="1"/>
          <p:nvPr/>
        </p:nvSpPr>
        <p:spPr>
          <a:xfrm>
            <a:off x="3819988" y="6356121"/>
            <a:ext cx="586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NB see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ePoster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P361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results of an RCT 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Stride Study</a:t>
            </a:r>
          </a:p>
        </p:txBody>
      </p:sp>
    </p:spTree>
    <p:extLst>
      <p:ext uri="{BB962C8B-B14F-4D97-AF65-F5344CB8AC3E}">
        <p14:creationId xmlns:p14="http://schemas.microsoft.com/office/powerpoint/2010/main" val="858670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6D7CC-AB4F-6100-7AD2-B61931480AA1}"/>
              </a:ext>
            </a:extLst>
          </p:cNvPr>
          <p:cNvGrpSpPr/>
          <p:nvPr/>
        </p:nvGrpSpPr>
        <p:grpSpPr>
          <a:xfrm>
            <a:off x="3918144" y="1804985"/>
            <a:ext cx="3724079" cy="2965249"/>
            <a:chOff x="6803" y="2286000"/>
            <a:chExt cx="3348030" cy="25045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FD0FD-904B-32E8-9BC2-A621FE7FE671}"/>
                </a:ext>
              </a:extLst>
            </p:cNvPr>
            <p:cNvSpPr txBox="1"/>
            <p:nvPr/>
          </p:nvSpPr>
          <p:spPr>
            <a:xfrm>
              <a:off x="2125211" y="4183480"/>
              <a:ext cx="1229622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Nitinol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Anchor</a:t>
              </a:r>
            </a:p>
          </p:txBody>
        </p:sp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D306978D-37EC-BDE1-B629-C2A984D0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83" y="2286000"/>
              <a:ext cx="2160957" cy="1577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5">
              <a:extLst>
                <a:ext uri="{FF2B5EF4-FFF2-40B4-BE49-F238E27FC236}">
                  <a16:creationId xmlns:a16="http://schemas.microsoft.com/office/drawing/2014/main" id="{5B58E34E-6BC0-E802-3C1B-B351E118401C}"/>
                </a:ext>
              </a:extLst>
            </p:cNvPr>
            <p:cNvCxnSpPr/>
            <p:nvPr/>
          </p:nvCxnSpPr>
          <p:spPr>
            <a:xfrm flipH="1" flipV="1">
              <a:off x="2362200" y="3733800"/>
              <a:ext cx="100667" cy="4609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">
              <a:extLst>
                <a:ext uri="{FF2B5EF4-FFF2-40B4-BE49-F238E27FC236}">
                  <a16:creationId xmlns:a16="http://schemas.microsoft.com/office/drawing/2014/main" id="{B42CA855-93D5-A5CF-EA38-F0A59F63F6E3}"/>
                </a:ext>
              </a:extLst>
            </p:cNvPr>
            <p:cNvCxnSpPr/>
            <p:nvPr/>
          </p:nvCxnSpPr>
          <p:spPr>
            <a:xfrm flipV="1">
              <a:off x="1065603" y="3352802"/>
              <a:ext cx="305998" cy="840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0102F11-22FB-A4A2-8A18-EDE77E0DAAA7}"/>
                </a:ext>
              </a:extLst>
            </p:cNvPr>
            <p:cNvSpPr txBox="1"/>
            <p:nvPr/>
          </p:nvSpPr>
          <p:spPr>
            <a:xfrm>
              <a:off x="6803" y="4192675"/>
              <a:ext cx="2729596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Fluoropolymer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wall</a:t>
              </a:r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id="{6D4B6A45-0826-6FD5-A915-06724C4E95B3}"/>
              </a:ext>
            </a:extLst>
          </p:cNvPr>
          <p:cNvSpPr txBox="1"/>
          <p:nvPr/>
        </p:nvSpPr>
        <p:spPr>
          <a:xfrm>
            <a:off x="4203994" y="5083315"/>
            <a:ext cx="3415396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cm impermeable sleeve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Minimally invasive</a:t>
            </a:r>
          </a:p>
        </p:txBody>
      </p:sp>
    </p:spTree>
    <p:extLst>
      <p:ext uri="{BB962C8B-B14F-4D97-AF65-F5344CB8AC3E}">
        <p14:creationId xmlns:p14="http://schemas.microsoft.com/office/powerpoint/2010/main" val="1704792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6D7CC-AB4F-6100-7AD2-B61931480AA1}"/>
              </a:ext>
            </a:extLst>
          </p:cNvPr>
          <p:cNvGrpSpPr/>
          <p:nvPr/>
        </p:nvGrpSpPr>
        <p:grpSpPr>
          <a:xfrm>
            <a:off x="3918144" y="1804985"/>
            <a:ext cx="3724079" cy="2965249"/>
            <a:chOff x="6803" y="2286000"/>
            <a:chExt cx="3348030" cy="25045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FD0FD-904B-32E8-9BC2-A621FE7FE671}"/>
                </a:ext>
              </a:extLst>
            </p:cNvPr>
            <p:cNvSpPr txBox="1"/>
            <p:nvPr/>
          </p:nvSpPr>
          <p:spPr>
            <a:xfrm>
              <a:off x="2125211" y="4183480"/>
              <a:ext cx="1229622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Nitinol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Anchor</a:t>
              </a:r>
            </a:p>
          </p:txBody>
        </p:sp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D306978D-37EC-BDE1-B629-C2A984D0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83" y="2286000"/>
              <a:ext cx="2160957" cy="1577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5">
              <a:extLst>
                <a:ext uri="{FF2B5EF4-FFF2-40B4-BE49-F238E27FC236}">
                  <a16:creationId xmlns:a16="http://schemas.microsoft.com/office/drawing/2014/main" id="{5B58E34E-6BC0-E802-3C1B-B351E118401C}"/>
                </a:ext>
              </a:extLst>
            </p:cNvPr>
            <p:cNvCxnSpPr/>
            <p:nvPr/>
          </p:nvCxnSpPr>
          <p:spPr>
            <a:xfrm flipH="1" flipV="1">
              <a:off x="2362200" y="3733800"/>
              <a:ext cx="100667" cy="4609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">
              <a:extLst>
                <a:ext uri="{FF2B5EF4-FFF2-40B4-BE49-F238E27FC236}">
                  <a16:creationId xmlns:a16="http://schemas.microsoft.com/office/drawing/2014/main" id="{B42CA855-93D5-A5CF-EA38-F0A59F63F6E3}"/>
                </a:ext>
              </a:extLst>
            </p:cNvPr>
            <p:cNvCxnSpPr/>
            <p:nvPr/>
          </p:nvCxnSpPr>
          <p:spPr>
            <a:xfrm flipV="1">
              <a:off x="1065603" y="3352802"/>
              <a:ext cx="305998" cy="840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0102F11-22FB-A4A2-8A18-EDE77E0DAAA7}"/>
                </a:ext>
              </a:extLst>
            </p:cNvPr>
            <p:cNvSpPr txBox="1"/>
            <p:nvPr/>
          </p:nvSpPr>
          <p:spPr>
            <a:xfrm>
              <a:off x="6803" y="4192675"/>
              <a:ext cx="2729596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Fluoropolymer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wall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10453-8439-976C-066B-61C4B916F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61" y="1804983"/>
            <a:ext cx="3023639" cy="3657600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6D4B6A45-0826-6FD5-A915-06724C4E95B3}"/>
              </a:ext>
            </a:extLst>
          </p:cNvPr>
          <p:cNvSpPr txBox="1"/>
          <p:nvPr/>
        </p:nvSpPr>
        <p:spPr>
          <a:xfrm>
            <a:off x="4203994" y="5083315"/>
            <a:ext cx="3415396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cm impermeable sleeve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Minimally invasive</a:t>
            </a:r>
          </a:p>
        </p:txBody>
      </p:sp>
    </p:spTree>
    <p:extLst>
      <p:ext uri="{BB962C8B-B14F-4D97-AF65-F5344CB8AC3E}">
        <p14:creationId xmlns:p14="http://schemas.microsoft.com/office/powerpoint/2010/main" val="2374374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6D7CC-AB4F-6100-7AD2-B61931480AA1}"/>
              </a:ext>
            </a:extLst>
          </p:cNvPr>
          <p:cNvGrpSpPr/>
          <p:nvPr/>
        </p:nvGrpSpPr>
        <p:grpSpPr>
          <a:xfrm>
            <a:off x="3918144" y="1804985"/>
            <a:ext cx="3724079" cy="2965249"/>
            <a:chOff x="6803" y="2286000"/>
            <a:chExt cx="3348030" cy="25045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FD0FD-904B-32E8-9BC2-A621FE7FE671}"/>
                </a:ext>
              </a:extLst>
            </p:cNvPr>
            <p:cNvSpPr txBox="1"/>
            <p:nvPr/>
          </p:nvSpPr>
          <p:spPr>
            <a:xfrm>
              <a:off x="2125211" y="4183480"/>
              <a:ext cx="1229622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Nitinol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Anchor</a:t>
              </a:r>
            </a:p>
          </p:txBody>
        </p:sp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D306978D-37EC-BDE1-B629-C2A984D0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83" y="2286000"/>
              <a:ext cx="2160957" cy="1577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5">
              <a:extLst>
                <a:ext uri="{FF2B5EF4-FFF2-40B4-BE49-F238E27FC236}">
                  <a16:creationId xmlns:a16="http://schemas.microsoft.com/office/drawing/2014/main" id="{5B58E34E-6BC0-E802-3C1B-B351E118401C}"/>
                </a:ext>
              </a:extLst>
            </p:cNvPr>
            <p:cNvCxnSpPr/>
            <p:nvPr/>
          </p:nvCxnSpPr>
          <p:spPr>
            <a:xfrm flipH="1" flipV="1">
              <a:off x="2362200" y="3733800"/>
              <a:ext cx="100667" cy="4609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">
              <a:extLst>
                <a:ext uri="{FF2B5EF4-FFF2-40B4-BE49-F238E27FC236}">
                  <a16:creationId xmlns:a16="http://schemas.microsoft.com/office/drawing/2014/main" id="{B42CA855-93D5-A5CF-EA38-F0A59F63F6E3}"/>
                </a:ext>
              </a:extLst>
            </p:cNvPr>
            <p:cNvCxnSpPr/>
            <p:nvPr/>
          </p:nvCxnSpPr>
          <p:spPr>
            <a:xfrm flipV="1">
              <a:off x="1065603" y="3352802"/>
              <a:ext cx="305998" cy="840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0102F11-22FB-A4A2-8A18-EDE77E0DAAA7}"/>
                </a:ext>
              </a:extLst>
            </p:cNvPr>
            <p:cNvSpPr txBox="1"/>
            <p:nvPr/>
          </p:nvSpPr>
          <p:spPr>
            <a:xfrm>
              <a:off x="6803" y="4192675"/>
              <a:ext cx="2729596" cy="597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Fluoropolymer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wall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10453-8439-976C-066B-61C4B916F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61" y="1804983"/>
            <a:ext cx="3023639" cy="3657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FEBEE0-24D1-9CEC-C1F5-303FD8CFC0FB}"/>
              </a:ext>
            </a:extLst>
          </p:cNvPr>
          <p:cNvGrpSpPr/>
          <p:nvPr/>
        </p:nvGrpSpPr>
        <p:grpSpPr>
          <a:xfrm>
            <a:off x="914400" y="1804984"/>
            <a:ext cx="3182631" cy="4750239"/>
            <a:chOff x="2623081" y="2286000"/>
            <a:chExt cx="3182631" cy="48589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21FBA5-3686-66AD-77E9-3C0252BA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871"/>
            <a:stretch/>
          </p:blipFill>
          <p:spPr>
            <a:xfrm>
              <a:off x="2957737" y="2286000"/>
              <a:ext cx="2847975" cy="38147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D2D10B-476F-5964-453F-3634CB0847C3}"/>
                </a:ext>
              </a:extLst>
            </p:cNvPr>
            <p:cNvSpPr txBox="1"/>
            <p:nvPr/>
          </p:nvSpPr>
          <p:spPr>
            <a:xfrm>
              <a:off x="2623081" y="5791200"/>
              <a:ext cx="1631894" cy="135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Roux-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-Y gastric bypass surgery</a:t>
              </a:r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id="{6D4B6A45-0826-6FD5-A915-06724C4E95B3}"/>
              </a:ext>
            </a:extLst>
          </p:cNvPr>
          <p:cNvSpPr txBox="1"/>
          <p:nvPr/>
        </p:nvSpPr>
        <p:spPr>
          <a:xfrm>
            <a:off x="4203994" y="5083315"/>
            <a:ext cx="3415396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cm impermeable sleeve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Minimally invasive</a:t>
            </a:r>
          </a:p>
        </p:txBody>
      </p:sp>
    </p:spTree>
    <p:extLst>
      <p:ext uri="{BB962C8B-B14F-4D97-AF65-F5344CB8AC3E}">
        <p14:creationId xmlns:p14="http://schemas.microsoft.com/office/powerpoint/2010/main" val="12200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D2D75-DBC5-C02A-C95A-8B754D8A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6047873" cy="6553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F56CB-63EF-F2F5-E14C-606703E83CF0}"/>
              </a:ext>
            </a:extLst>
          </p:cNvPr>
          <p:cNvSpPr txBox="1"/>
          <p:nvPr/>
        </p:nvSpPr>
        <p:spPr>
          <a:xfrm>
            <a:off x="7010400" y="270231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Registry data published in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issue of Diabetes Care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(April 2023)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55B8BBC-18EE-53B9-8DBA-8017198D0C77}"/>
              </a:ext>
            </a:extLst>
          </p:cNvPr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</p:spTree>
    <p:extLst>
      <p:ext uri="{BB962C8B-B14F-4D97-AF65-F5344CB8AC3E}">
        <p14:creationId xmlns:p14="http://schemas.microsoft.com/office/powerpoint/2010/main" val="3415946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25F5-C7D8-077C-CCD5-320C41F1AB19}"/>
              </a:ext>
            </a:extLst>
          </p:cNvPr>
          <p:cNvSpPr txBox="1"/>
          <p:nvPr/>
        </p:nvSpPr>
        <p:spPr>
          <a:xfrm>
            <a:off x="762000" y="1571841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Baseline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10F821-3858-A576-1C09-11682022E544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309947"/>
          <a:ext cx="9144000" cy="3328852"/>
        </p:xfrm>
        <a:graphic>
          <a:graphicData uri="http://schemas.openxmlformats.org/drawingml/2006/table">
            <a:tbl>
              <a:tblPr firstRow="1" bandRow="1"/>
              <a:tblGrid>
                <a:gridCol w="548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Parameter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n=1022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Age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(years)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51.3±11.2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Sex (% male)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52.5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BMI (kg/m</a:t>
                      </a:r>
                      <a:r>
                        <a:rPr lang="en-GB" sz="3600" baseline="30000" dirty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41.1±8.7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Diabetes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(%)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84.9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516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25F5-C7D8-077C-CCD5-320C41F1AB19}"/>
              </a:ext>
            </a:extLst>
          </p:cNvPr>
          <p:cNvSpPr txBox="1"/>
          <p:nvPr/>
        </p:nvSpPr>
        <p:spPr>
          <a:xfrm>
            <a:off x="762000" y="1571841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Baseline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10F821-3858-A576-1C09-11682022E544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309947"/>
          <a:ext cx="9144000" cy="3328852"/>
        </p:xfrm>
        <a:graphic>
          <a:graphicData uri="http://schemas.openxmlformats.org/drawingml/2006/table">
            <a:tbl>
              <a:tblPr firstRow="1" bandRow="1"/>
              <a:tblGrid>
                <a:gridCol w="548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Parameter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n=1022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Age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(years)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51.3±11.2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Sex (% male)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52.5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BMI (kg/m</a:t>
                      </a:r>
                      <a:r>
                        <a:rPr lang="en-GB" sz="3600" baseline="30000" dirty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41.1±8.7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Diabetes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(%)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84.9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F59B4800-711A-BCBA-B929-7EE25DC36463}"/>
              </a:ext>
            </a:extLst>
          </p:cNvPr>
          <p:cNvSpPr/>
          <p:nvPr/>
        </p:nvSpPr>
        <p:spPr>
          <a:xfrm>
            <a:off x="7315200" y="4191000"/>
            <a:ext cx="28956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72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25F5-C7D8-077C-CCD5-320C41F1AB19}"/>
              </a:ext>
            </a:extLst>
          </p:cNvPr>
          <p:cNvSpPr txBox="1"/>
          <p:nvPr/>
        </p:nvSpPr>
        <p:spPr>
          <a:xfrm>
            <a:off x="706430" y="1472793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of EndoBarrier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9A0AE-5A71-E56E-3350-974695BB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1" y="2098756"/>
            <a:ext cx="9716103" cy="43782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8B5C34-A81C-79C7-D593-AA1AAD5EAD34}"/>
              </a:ext>
            </a:extLst>
          </p:cNvPr>
          <p:cNvCxnSpPr/>
          <p:nvPr/>
        </p:nvCxnSpPr>
        <p:spPr>
          <a:xfrm>
            <a:off x="173030" y="32004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484B07-C06F-7013-AD1F-5854ED8F7CE7}"/>
              </a:ext>
            </a:extLst>
          </p:cNvPr>
          <p:cNvCxnSpPr/>
          <p:nvPr/>
        </p:nvCxnSpPr>
        <p:spPr>
          <a:xfrm>
            <a:off x="173030" y="44196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96E29-5D3F-37D7-5FD4-4F387ED4C247}"/>
              </a:ext>
            </a:extLst>
          </p:cNvPr>
          <p:cNvCxnSpPr/>
          <p:nvPr/>
        </p:nvCxnSpPr>
        <p:spPr>
          <a:xfrm>
            <a:off x="173030" y="49530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CD9118-D700-8B09-2566-0B8CA6C71D95}"/>
              </a:ext>
            </a:extLst>
          </p:cNvPr>
          <p:cNvCxnSpPr/>
          <p:nvPr/>
        </p:nvCxnSpPr>
        <p:spPr>
          <a:xfrm>
            <a:off x="173030" y="57912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682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25F5-C7D8-077C-CCD5-320C41F1AB19}"/>
              </a:ext>
            </a:extLst>
          </p:cNvPr>
          <p:cNvSpPr txBox="1"/>
          <p:nvPr/>
        </p:nvSpPr>
        <p:spPr>
          <a:xfrm>
            <a:off x="762000" y="1571841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Baseline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10F821-3858-A576-1C09-11682022E544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309947"/>
          <a:ext cx="9144000" cy="3328852"/>
        </p:xfrm>
        <a:graphic>
          <a:graphicData uri="http://schemas.openxmlformats.org/drawingml/2006/table">
            <a:tbl>
              <a:tblPr firstRow="1" bandRow="1"/>
              <a:tblGrid>
                <a:gridCol w="548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Parameter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/>
                        <a:t>n=1022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Age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(years)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51.3±11.2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Sex (% male)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52.5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BMI (kg/m</a:t>
                      </a:r>
                      <a:r>
                        <a:rPr lang="en-GB" sz="3600" baseline="30000" dirty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41.1±8.7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Diabetes</a:t>
                      </a:r>
                      <a:r>
                        <a:rPr lang="en-GB" sz="3600" baseline="0" dirty="0">
                          <a:solidFill>
                            <a:srgbClr val="0070C0"/>
                          </a:solidFill>
                        </a:rPr>
                        <a:t> (%)</a:t>
                      </a:r>
                      <a:endParaRPr lang="en-GB" sz="3600" dirty="0">
                        <a:solidFill>
                          <a:srgbClr val="0070C0"/>
                        </a:solidFill>
                      </a:endParaRP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84.9</a:t>
                      </a:r>
                    </a:p>
                  </a:txBody>
                  <a:tcPr marL="64673" marR="64673" marT="32337" marB="323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F59B4800-711A-BCBA-B929-7EE25DC36463}"/>
              </a:ext>
            </a:extLst>
          </p:cNvPr>
          <p:cNvSpPr/>
          <p:nvPr/>
        </p:nvSpPr>
        <p:spPr>
          <a:xfrm>
            <a:off x="7467600" y="5029200"/>
            <a:ext cx="2286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89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ABCD EndoBarrier worldwide registry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25F5-C7D8-077C-CCD5-320C41F1AB19}"/>
              </a:ext>
            </a:extLst>
          </p:cNvPr>
          <p:cNvSpPr txBox="1"/>
          <p:nvPr/>
        </p:nvSpPr>
        <p:spPr>
          <a:xfrm>
            <a:off x="762000" y="1220363"/>
            <a:ext cx="647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HbA1c response according to baseline HbA1c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43DC4-00BB-9CFE-451B-322CF3A2D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6164"/>
            <a:ext cx="10058400" cy="433364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E6CAC6-BCBF-5BBD-9144-2E60ABF644CD}"/>
              </a:ext>
            </a:extLst>
          </p:cNvPr>
          <p:cNvCxnSpPr/>
          <p:nvPr/>
        </p:nvCxnSpPr>
        <p:spPr>
          <a:xfrm>
            <a:off x="0" y="5868564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F89CA6-A1BE-6BD9-2E76-2656002547D0}"/>
              </a:ext>
            </a:extLst>
          </p:cNvPr>
          <p:cNvSpPr txBox="1"/>
          <p:nvPr/>
        </p:nvSpPr>
        <p:spPr>
          <a:xfrm>
            <a:off x="3819988" y="6356121"/>
            <a:ext cx="484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NB see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ePoster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P257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latest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EndoBarrier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80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Placeholder 6" descr="DSCF147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16" y="198345"/>
            <a:ext cx="6919547" cy="5189661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68732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Ken Thong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60725" y="6310313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Nationwide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Exenatide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Liraglutide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Audits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87313" y="5533660"/>
            <a:ext cx="1529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Bob Ryder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Clinical Lead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78141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Piya Sen Gupta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89679" y="5528678"/>
            <a:ext cx="2165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Chris Walton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Chairman 20011-2014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CB2C3-C922-88ED-77E8-269C241A3025}"/>
              </a:ext>
            </a:extLst>
          </p:cNvPr>
          <p:cNvSpPr/>
          <p:nvPr/>
        </p:nvSpPr>
        <p:spPr>
          <a:xfrm>
            <a:off x="10668000" y="5867400"/>
            <a:ext cx="152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856F2-718D-0329-09E0-A5BDA81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004" y="5994049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9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67400" y="1600203"/>
            <a:ext cx="5715000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3200" dirty="0"/>
              <a:t>Testosterone deficiency in men with type 2 diabetes</a:t>
            </a:r>
          </a:p>
          <a:p>
            <a:pPr>
              <a:buClr>
                <a:srgbClr val="0099FF"/>
              </a:buClr>
            </a:pPr>
            <a:r>
              <a:rPr lang="en-GB" sz="3200" dirty="0"/>
              <a:t>Oral semaglutide</a:t>
            </a:r>
          </a:p>
        </p:txBody>
      </p:sp>
      <p:pic>
        <p:nvPicPr>
          <p:cNvPr id="7170" name="Picture 2" descr="Your Country Needs You, Lord Kitchener Vintage Propaganda Print/Poster.  Large Size A1 (84.1cm x 59.4cm) : Amazon.co.uk: Home &amp;amp; Kit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4373078" cy="61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83A5DC-6E2D-7C76-8DF2-A75835D312B1}"/>
              </a:ext>
            </a:extLst>
          </p:cNvPr>
          <p:cNvSpPr txBox="1"/>
          <p:nvPr/>
        </p:nvSpPr>
        <p:spPr>
          <a:xfrm>
            <a:off x="5239010" y="731834"/>
            <a:ext cx="6971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help with these audits:</a:t>
            </a:r>
          </a:p>
        </p:txBody>
      </p:sp>
    </p:spTree>
    <p:extLst>
      <p:ext uri="{BB962C8B-B14F-4D97-AF65-F5344CB8AC3E}">
        <p14:creationId xmlns:p14="http://schemas.microsoft.com/office/powerpoint/2010/main" val="499266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Placeholder 6" descr="DSCF147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16" y="198345"/>
            <a:ext cx="6919547" cy="5189661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68732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Ken Thong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78141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Piya Sen Gupta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CB2C3-C922-88ED-77E8-269C241A3025}"/>
              </a:ext>
            </a:extLst>
          </p:cNvPr>
          <p:cNvSpPr/>
          <p:nvPr/>
        </p:nvSpPr>
        <p:spPr>
          <a:xfrm>
            <a:off x="10668000" y="5867400"/>
            <a:ext cx="152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856F2-718D-0329-09E0-A5BDA81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004" y="5994049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9F1395-4F98-A864-894D-633A70943A79}"/>
              </a:ext>
            </a:extLst>
          </p:cNvPr>
          <p:cNvSpPr/>
          <p:nvPr/>
        </p:nvSpPr>
        <p:spPr>
          <a:xfrm>
            <a:off x="7086600" y="152400"/>
            <a:ext cx="32766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96E9-D16E-FE7F-A148-EA1842938C23}"/>
              </a:ext>
            </a:extLst>
          </p:cNvPr>
          <p:cNvSpPr/>
          <p:nvPr/>
        </p:nvSpPr>
        <p:spPr>
          <a:xfrm>
            <a:off x="1600200" y="0"/>
            <a:ext cx="3276600" cy="5388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 descr="Diabetes specialty">
            <a:extLst>
              <a:ext uri="{FF2B5EF4-FFF2-40B4-BE49-F238E27FC236}">
                <a16:creationId xmlns:a16="http://schemas.microsoft.com/office/drawing/2014/main" id="{BC9874BC-E83E-FE72-6A10-8B8B0040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46" y="4011897"/>
            <a:ext cx="1001740" cy="110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id="{180312D0-F558-3EB6-5BF8-7812910F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701" y="5177135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Tom Crabtree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B6759-5400-ADFD-C52D-85F0BAD8A4F6}"/>
              </a:ext>
            </a:extLst>
          </p:cNvPr>
          <p:cNvSpPr txBox="1"/>
          <p:nvPr/>
        </p:nvSpPr>
        <p:spPr>
          <a:xfrm>
            <a:off x="8839200" y="1438376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Mahi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Yadagiri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556CF9-1EFF-06E5-B9B3-537C5EB2D723}"/>
              </a:ext>
            </a:extLst>
          </p:cNvPr>
          <p:cNvSpPr txBox="1"/>
          <p:nvPr/>
        </p:nvSpPr>
        <p:spPr>
          <a:xfrm>
            <a:off x="8915400" y="3316673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Harshal Deshmukh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551160-6EFD-7129-0962-DFA0AA219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678" y="304800"/>
            <a:ext cx="911070" cy="1101914"/>
          </a:xfrm>
          <a:prstGeom prst="rect">
            <a:avLst/>
          </a:prstGeom>
        </p:spPr>
      </p:pic>
      <p:pic>
        <p:nvPicPr>
          <p:cNvPr id="23" name="Picture 2" descr="Harshal DESHMUKH | Consultant Endocrinologist Senior Clinical Lecturer |  MBBS MPH PhD MRCP(UK) CCT | University of Hull, Kingston upon Hull |  Research profile">
            <a:extLst>
              <a:ext uri="{FF2B5EF4-FFF2-40B4-BE49-F238E27FC236}">
                <a16:creationId xmlns:a16="http://schemas.microsoft.com/office/drawing/2014/main" id="{E93CAC17-ABDD-F8AE-CDA3-2ABF6B85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78" y="22098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B479747D-A59D-67BC-0312-A1A53E259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6310313"/>
            <a:ext cx="6400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Nationwide and Worldwide Audits – Research Fellows</a:t>
            </a:r>
          </a:p>
        </p:txBody>
      </p:sp>
    </p:spTree>
    <p:extLst>
      <p:ext uri="{BB962C8B-B14F-4D97-AF65-F5344CB8AC3E}">
        <p14:creationId xmlns:p14="http://schemas.microsoft.com/office/powerpoint/2010/main" val="890700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Placeholder 6" descr="DSCF147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16" y="198345"/>
            <a:ext cx="6919547" cy="5189661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68732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Ken Thong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78141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Piya Sen Gupta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CB2C3-C922-88ED-77E8-269C241A3025}"/>
              </a:ext>
            </a:extLst>
          </p:cNvPr>
          <p:cNvSpPr/>
          <p:nvPr/>
        </p:nvSpPr>
        <p:spPr>
          <a:xfrm>
            <a:off x="10668000" y="5867400"/>
            <a:ext cx="152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856F2-718D-0329-09E0-A5BDA81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004" y="5994049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9F1395-4F98-A864-894D-633A70943A79}"/>
              </a:ext>
            </a:extLst>
          </p:cNvPr>
          <p:cNvSpPr/>
          <p:nvPr/>
        </p:nvSpPr>
        <p:spPr>
          <a:xfrm>
            <a:off x="7086600" y="152400"/>
            <a:ext cx="32766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96E9-D16E-FE7F-A148-EA1842938C23}"/>
              </a:ext>
            </a:extLst>
          </p:cNvPr>
          <p:cNvSpPr/>
          <p:nvPr/>
        </p:nvSpPr>
        <p:spPr>
          <a:xfrm>
            <a:off x="1600200" y="0"/>
            <a:ext cx="3276600" cy="5388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 descr="Diabetes specialty">
            <a:extLst>
              <a:ext uri="{FF2B5EF4-FFF2-40B4-BE49-F238E27FC236}">
                <a16:creationId xmlns:a16="http://schemas.microsoft.com/office/drawing/2014/main" id="{BC9874BC-E83E-FE72-6A10-8B8B0040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46" y="4011897"/>
            <a:ext cx="1001740" cy="110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id="{180312D0-F558-3EB6-5BF8-7812910F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701" y="5177135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Tom Crabtree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B6759-5400-ADFD-C52D-85F0BAD8A4F6}"/>
              </a:ext>
            </a:extLst>
          </p:cNvPr>
          <p:cNvSpPr txBox="1"/>
          <p:nvPr/>
        </p:nvSpPr>
        <p:spPr>
          <a:xfrm>
            <a:off x="8839200" y="1438376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Mahi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Yadagiri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556CF9-1EFF-06E5-B9B3-537C5EB2D723}"/>
              </a:ext>
            </a:extLst>
          </p:cNvPr>
          <p:cNvSpPr txBox="1"/>
          <p:nvPr/>
        </p:nvSpPr>
        <p:spPr>
          <a:xfrm>
            <a:off x="8915400" y="3316673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Harshal Deshmukh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551160-6EFD-7129-0962-DFA0AA219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678" y="304800"/>
            <a:ext cx="911070" cy="1101914"/>
          </a:xfrm>
          <a:prstGeom prst="rect">
            <a:avLst/>
          </a:prstGeom>
        </p:spPr>
      </p:pic>
      <p:pic>
        <p:nvPicPr>
          <p:cNvPr id="23" name="Picture 2" descr="Harshal DESHMUKH | Consultant Endocrinologist Senior Clinical Lecturer |  MBBS MPH PhD MRCP(UK) CCT | University of Hull, Kingston upon Hull |  Research profile">
            <a:extLst>
              <a:ext uri="{FF2B5EF4-FFF2-40B4-BE49-F238E27FC236}">
                <a16:creationId xmlns:a16="http://schemas.microsoft.com/office/drawing/2014/main" id="{E93CAC17-ABDD-F8AE-CDA3-2ABF6B85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78" y="22098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A3CA5-5577-9F16-28D6-2648E73F6DC8}"/>
              </a:ext>
            </a:extLst>
          </p:cNvPr>
          <p:cNvSpPr txBox="1"/>
          <p:nvPr/>
        </p:nvSpPr>
        <p:spPr>
          <a:xfrm>
            <a:off x="108193" y="3055381"/>
            <a:ext cx="4419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currently have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funded PhD posts for ABCD research fellows,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 in Derby (with visits to Birmingham as required)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interested, please contact us for more information: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hlinkClick r:id="rId8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hlinkClick r:id="rId8"/>
              </a:rPr>
              <a:t>mma.wilmot2@nhs.net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hlinkClick r:id="rId9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hlinkClick r:id="rId9"/>
              </a:rPr>
              <a:t>ob.ryder@nhs.net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2783515-1EA4-9744-DFAE-AAFB4B219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6310313"/>
            <a:ext cx="6400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Nationwide and Worldwide Audits – Research Fellows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F69E3E-742C-A9CF-0371-8F0C532C1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7" b="50362"/>
          <a:stretch/>
        </p:blipFill>
        <p:spPr>
          <a:xfrm>
            <a:off x="-776509" y="1494295"/>
            <a:ext cx="5649298" cy="10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54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3025B97E-4B43-FA3E-6BED-D88134932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950" y="3429000"/>
            <a:ext cx="9144000" cy="273887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Clr>
                <a:srgbClr val="0099FF"/>
              </a:buClr>
            </a:pPr>
            <a:r>
              <a:rPr lang="en-GB" sz="2400" dirty="0"/>
              <a:t>Launched in November 2017</a:t>
            </a:r>
          </a:p>
          <a:p>
            <a:pPr>
              <a:buClr>
                <a:srgbClr val="0099FF"/>
              </a:buClr>
            </a:pPr>
            <a:r>
              <a:rPr lang="en-GB" sz="2400" dirty="0"/>
              <a:t>Currently has data from &gt;16K FSL users from 107 hospitals in the UK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892C92-8931-B1EB-AB95-803E525DF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594" y="2689906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99FF"/>
                </a:solidFill>
                <a:latin typeface="+mn-lt"/>
              </a:rPr>
              <a:t>ABCD </a:t>
            </a:r>
            <a:r>
              <a:rPr lang="en-US" b="1" dirty="0" err="1">
                <a:solidFill>
                  <a:srgbClr val="0099FF"/>
                </a:solidFill>
                <a:latin typeface="+mn-lt"/>
              </a:rPr>
              <a:t>FreeStyle</a:t>
            </a:r>
            <a:r>
              <a:rPr lang="en-US" b="1" dirty="0">
                <a:solidFill>
                  <a:srgbClr val="0099FF"/>
                </a:solidFill>
                <a:latin typeface="+mn-lt"/>
              </a:rPr>
              <a:t> Libre Audit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3CA86D-CA2C-C0B3-8EC0-A1091244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00" y="83850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fessor Thozhukat Sathyapalan">
            <a:extLst>
              <a:ext uri="{FF2B5EF4-FFF2-40B4-BE49-F238E27FC236}">
                <a16:creationId xmlns:a16="http://schemas.microsoft.com/office/drawing/2014/main" id="{1E90A56D-E819-3BBC-5E4D-89D9F9D9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6" y="629454"/>
            <a:ext cx="2601516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xcht.nhs.uk\shares\Homes\bob.ryder\Documents\My Documents\My Pictures\HOP photos ABCD\HOP photos ABCD Houses Parliament Oct 2019\AbbottNHSEnglandOvers_057 - Copy.JPG">
            <a:extLst>
              <a:ext uri="{FF2B5EF4-FFF2-40B4-BE49-F238E27FC236}">
                <a16:creationId xmlns:a16="http://schemas.microsoft.com/office/drawing/2014/main" id="{F03CEF4E-0CDD-99AC-5FE3-DBF0605D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46" y="541962"/>
            <a:ext cx="4590111" cy="30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9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7363" y="617376"/>
            <a:ext cx="73367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ABCD national audit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081992" y="2042716"/>
            <a:ext cx="8620536" cy="406075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Baskerville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Baskerville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Baskerville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Baskerville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Baskerville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5425D"/>
              </a:buClr>
              <a:buSzTx/>
              <a:buFont typeface="Arial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highlight>
                <a:srgbClr val="FFFF00"/>
              </a:highlight>
              <a:uLnTx/>
              <a:uFillTx/>
              <a:latin typeface="Baskerville"/>
              <a:ea typeface="+mn-ea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507ADE-FB57-4A39-8FEA-1B5038FCE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33143"/>
              </p:ext>
            </p:extLst>
          </p:nvPr>
        </p:nvGraphicFramePr>
        <p:xfrm>
          <a:off x="3373644" y="1525031"/>
          <a:ext cx="3908244" cy="865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1379">
                  <a:extLst>
                    <a:ext uri="{9D8B030D-6E8A-4147-A177-3AD203B41FA5}">
                      <a16:colId xmlns:a16="http://schemas.microsoft.com/office/drawing/2014/main" val="2645934919"/>
                    </a:ext>
                  </a:extLst>
                </a:gridCol>
                <a:gridCol w="1096865">
                  <a:extLst>
                    <a:ext uri="{9D8B030D-6E8A-4147-A177-3AD203B41FA5}">
                      <a16:colId xmlns:a16="http://schemas.microsoft.com/office/drawing/2014/main" val="1606732447"/>
                    </a:ext>
                  </a:extLst>
                </a:gridCol>
              </a:tblGrid>
              <a:tr h="36469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Pre-FSL HbA1c (IQR)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68 (18)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extLst>
                  <a:ext uri="{0D108BD9-81ED-4DB2-BD59-A6C34878D82A}">
                    <a16:rowId xmlns:a16="http://schemas.microsoft.com/office/drawing/2014/main" val="4050247952"/>
                  </a:ext>
                </a:extLst>
              </a:tr>
              <a:tr h="24067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Post FSL HbA1c (IQR)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62 (17)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extLst>
                  <a:ext uri="{0D108BD9-81ED-4DB2-BD59-A6C34878D82A}">
                    <a16:rowId xmlns:a16="http://schemas.microsoft.com/office/drawing/2014/main" val="3558456694"/>
                  </a:ext>
                </a:extLst>
              </a:tr>
              <a:tr h="24067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P-value*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&lt;0.0001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b"/>
                </a:tc>
                <a:extLst>
                  <a:ext uri="{0D108BD9-81ED-4DB2-BD59-A6C34878D82A}">
                    <a16:rowId xmlns:a16="http://schemas.microsoft.com/office/drawing/2014/main" val="32293441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5D6D9B-38A0-43EA-B90D-D51512A53AC1}"/>
              </a:ext>
            </a:extLst>
          </p:cNvPr>
          <p:cNvSpPr txBox="1"/>
          <p:nvPr/>
        </p:nvSpPr>
        <p:spPr>
          <a:xfrm>
            <a:off x="2295644" y="5813049"/>
            <a:ext cx="407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*P-value from Mann-Whitney U Test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2CCB2CD-96E4-4DA2-AFA2-8F00A9469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3" y="5480592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F0B4A528-782B-4D91-98E2-FDE9B5323170}"/>
              </a:ext>
            </a:extLst>
          </p:cNvPr>
          <p:cNvSpPr/>
          <p:nvPr/>
        </p:nvSpPr>
        <p:spPr>
          <a:xfrm>
            <a:off x="3759562" y="2739870"/>
            <a:ext cx="646176" cy="856663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E94CE-C9B3-4BCE-B6D4-4758944BD359}"/>
              </a:ext>
            </a:extLst>
          </p:cNvPr>
          <p:cNvSpPr txBox="1"/>
          <p:nvPr/>
        </p:nvSpPr>
        <p:spPr>
          <a:xfrm>
            <a:off x="4550626" y="2863684"/>
            <a:ext cx="321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5.2 mmol/mol HbA1c  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AABCD6A2-C874-4D1F-AF45-9B3344A46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2" y="1284162"/>
            <a:ext cx="3107875" cy="4375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96FEC-6DC7-4E7B-882C-F34531DAE70B}"/>
              </a:ext>
            </a:extLst>
          </p:cNvPr>
          <p:cNvSpPr txBox="1"/>
          <p:nvPr/>
        </p:nvSpPr>
        <p:spPr>
          <a:xfrm>
            <a:off x="5950858" y="6380657"/>
            <a:ext cx="681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Deshmukh H, Wilmot EG et al. Diabetes Care 2020  15;43(9):2153-60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2C5DF-FE8F-4C0D-90DB-86F2F85779D5}"/>
              </a:ext>
            </a:extLst>
          </p:cNvPr>
          <p:cNvSpPr txBox="1"/>
          <p:nvPr/>
        </p:nvSpPr>
        <p:spPr>
          <a:xfrm>
            <a:off x="3588557" y="3692794"/>
            <a:ext cx="163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N=3182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90307-8F1D-6531-41F1-288673D1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089" y="87335"/>
            <a:ext cx="4397073" cy="22974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0516F-5852-A60F-1387-5880C798FF5E}"/>
              </a:ext>
            </a:extLst>
          </p:cNvPr>
          <p:cNvSpPr txBox="1"/>
          <p:nvPr/>
        </p:nvSpPr>
        <p:spPr>
          <a:xfrm>
            <a:off x="6085603" y="3532652"/>
            <a:ext cx="577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The use of FSL was also associated with improvements in 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Gold score 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Paramedic callouts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Hospital admissions </a:t>
            </a:r>
          </a:p>
        </p:txBody>
      </p:sp>
    </p:spTree>
    <p:extLst>
      <p:ext uri="{BB962C8B-B14F-4D97-AF65-F5344CB8AC3E}">
        <p14:creationId xmlns:p14="http://schemas.microsoft.com/office/powerpoint/2010/main" val="121096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0" y="1569008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9159 FSL users</a:t>
            </a:r>
          </a:p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53% had diabetes related distress</a:t>
            </a:r>
          </a:p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FSL use was associated with improvement in </a:t>
            </a:r>
            <a:r>
              <a:rPr lang="en-US" sz="2400" dirty="0">
                <a:latin typeface="Arial"/>
              </a:rPr>
              <a:t>diabetes-related distress</a:t>
            </a:r>
          </a:p>
          <a:p>
            <a:pPr marL="342900" indent="-34290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99FF"/>
              </a:buClr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D2F58-8C9E-06C0-4706-A1A78C146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" t="-361" r="2603" b="62375"/>
          <a:stretch/>
        </p:blipFill>
        <p:spPr>
          <a:xfrm>
            <a:off x="386864" y="2675367"/>
            <a:ext cx="5404336" cy="27391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D086BA-A1A5-B871-B5FD-C53EC3C3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4" y="1443509"/>
            <a:ext cx="5404336" cy="67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7DA4B13-E8B9-5DC2-FC36-4E1F0D8E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400"/>
            <a:ext cx="8915400" cy="1143000"/>
          </a:xfrm>
        </p:spPr>
        <p:txBody>
          <a:bodyPr/>
          <a:lstStyle/>
          <a:p>
            <a:r>
              <a:rPr lang="en-GB" sz="3600" b="1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51D9B54-2B32-7098-3BC8-27C04C34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893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28733" y="1600200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1 in 5 drivers with T1DM had impaired awareness of hypoglycaemia (IAH)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IAH was associated with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increasing age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a longer duration of diabetes</a:t>
            </a:r>
          </a:p>
          <a:p>
            <a:pPr lvl="1">
              <a:buClr>
                <a:srgbClr val="0099FF"/>
              </a:buClr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Just over half of the people with IAH had restoration of awareness after FSL use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1">
              <a:buClr>
                <a:srgbClr val="0099FF"/>
              </a:buClr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0E2C7-BD26-D03C-A3FB-9E1951064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16"/>
          <a:stretch/>
        </p:blipFill>
        <p:spPr>
          <a:xfrm>
            <a:off x="111313" y="1295400"/>
            <a:ext cx="5462649" cy="2375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C2C6122-EA32-820F-9FB6-C23C3ACA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400"/>
            <a:ext cx="8915400" cy="1143000"/>
          </a:xfrm>
        </p:spPr>
        <p:txBody>
          <a:bodyPr/>
          <a:lstStyle/>
          <a:p>
            <a:r>
              <a:rPr lang="en-GB" sz="3600" b="1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D02E229-9050-30FF-81E4-4A41966D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5E42A-0788-6FAE-248C-40ED7A689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780"/>
          <a:stretch/>
        </p:blipFill>
        <p:spPr>
          <a:xfrm>
            <a:off x="150921" y="4227616"/>
            <a:ext cx="5422038" cy="2121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0" r="12530"/>
          <a:stretch/>
        </p:blipFill>
        <p:spPr bwMode="auto">
          <a:xfrm>
            <a:off x="-263263" y="1386642"/>
            <a:ext cx="4030007" cy="6740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67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43600" y="1989104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Those who had completed </a:t>
            </a:r>
            <a:r>
              <a:rPr lang="en-GB" sz="2400" dirty="0">
                <a:solidFill>
                  <a:srgbClr val="0099FF"/>
                </a:solidFill>
                <a:latin typeface="Arial"/>
              </a:rPr>
              <a:t>structured education 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before FSL initiation had lower HbA1c values vs. those who had not</a:t>
            </a:r>
          </a:p>
          <a:p>
            <a:pPr>
              <a:buClr>
                <a:srgbClr val="0099FF"/>
              </a:buClr>
              <a:defRPr/>
            </a:pPr>
            <a:endParaRPr lang="en-GB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However, the subsequent change in HbA1c associated with FSL use did not differ between the 2 groups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46"/>
          <a:stretch/>
        </p:blipFill>
        <p:spPr bwMode="auto">
          <a:xfrm>
            <a:off x="665873" y="2964088"/>
            <a:ext cx="4934827" cy="273644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1" y="1758785"/>
            <a:ext cx="4533339" cy="107609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03B0FA4-CFC2-EAE8-2A41-A69CF4DF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400"/>
            <a:ext cx="8915400" cy="1143000"/>
          </a:xfrm>
        </p:spPr>
        <p:txBody>
          <a:bodyPr/>
          <a:lstStyle/>
          <a:p>
            <a:r>
              <a:rPr lang="en-GB" sz="3600" b="1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4241F7D-95F2-B01C-5390-CC5DB38A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470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43600" y="1752600"/>
            <a:ext cx="54138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FreeStyle Libre reduces diabetes-related resource utilization</a:t>
            </a:r>
          </a:p>
          <a:p>
            <a:pPr>
              <a:buClr>
                <a:srgbClr val="0099FF"/>
              </a:buClr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Cost analysis found that higher acquisition costs are offset by healthcare costs avoided – difference of £168 per patient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E2CAE-EFCC-2AA1-3A87-BAEE4A878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20"/>
          <a:stretch/>
        </p:blipFill>
        <p:spPr>
          <a:xfrm>
            <a:off x="371708" y="2243338"/>
            <a:ext cx="5413838" cy="19961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8F4EAC-F5B7-BBC4-B887-EB7379C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400"/>
            <a:ext cx="8915400" cy="1143000"/>
          </a:xfrm>
        </p:spPr>
        <p:txBody>
          <a:bodyPr/>
          <a:lstStyle/>
          <a:p>
            <a:r>
              <a:rPr lang="en-GB" sz="3600" b="1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FD2D6BA-B984-86A9-661A-2A04CDFB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156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63633-F2FA-598D-3CB9-0635D1A1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74"/>
          <a:stretch/>
        </p:blipFill>
        <p:spPr>
          <a:xfrm>
            <a:off x="208788" y="1972344"/>
            <a:ext cx="6006666" cy="3624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6B0ACD4F-9C8A-7C95-4154-E5D1E9F4CC44}"/>
              </a:ext>
            </a:extLst>
          </p:cNvPr>
          <p:cNvSpPr txBox="1">
            <a:spLocks/>
          </p:cNvSpPr>
          <p:nvPr/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3200" b="1" kern="0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BA925-2BA4-81B3-3A67-C90E0B0BDF94}"/>
              </a:ext>
            </a:extLst>
          </p:cNvPr>
          <p:cNvSpPr txBox="1"/>
          <p:nvPr/>
        </p:nvSpPr>
        <p:spPr>
          <a:xfrm>
            <a:off x="6405459" y="2126724"/>
            <a:ext cx="57865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Higher Time-In-Range associated with improvement in: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HbA1c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ypoglycaemia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awareness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Diabetes Related Distress</a:t>
            </a:r>
          </a:p>
          <a:p>
            <a:pPr marL="742950" lvl="1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Resource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utilisation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1">
              <a:buClr>
                <a:srgbClr val="0099FF"/>
              </a:buClr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7B13FFA-3C2E-023B-D279-5CD1195A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12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Placeholder 6" descr="DSCF147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16" y="198345"/>
            <a:ext cx="6919547" cy="5189661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68732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Ken Thong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78141" y="5543918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Piya Sen Gupta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CB2C3-C922-88ED-77E8-269C241A3025}"/>
              </a:ext>
            </a:extLst>
          </p:cNvPr>
          <p:cNvSpPr/>
          <p:nvPr/>
        </p:nvSpPr>
        <p:spPr>
          <a:xfrm>
            <a:off x="10668000" y="5867400"/>
            <a:ext cx="152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856F2-718D-0329-09E0-A5BDA81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004" y="5994049"/>
            <a:ext cx="1328057" cy="8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9F1395-4F98-A864-894D-633A70943A79}"/>
              </a:ext>
            </a:extLst>
          </p:cNvPr>
          <p:cNvSpPr/>
          <p:nvPr/>
        </p:nvSpPr>
        <p:spPr>
          <a:xfrm>
            <a:off x="7086600" y="152400"/>
            <a:ext cx="32766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96E9-D16E-FE7F-A148-EA1842938C23}"/>
              </a:ext>
            </a:extLst>
          </p:cNvPr>
          <p:cNvSpPr/>
          <p:nvPr/>
        </p:nvSpPr>
        <p:spPr>
          <a:xfrm>
            <a:off x="1600200" y="0"/>
            <a:ext cx="3276600" cy="5388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 descr="Diabetes specialty">
            <a:extLst>
              <a:ext uri="{FF2B5EF4-FFF2-40B4-BE49-F238E27FC236}">
                <a16:creationId xmlns:a16="http://schemas.microsoft.com/office/drawing/2014/main" id="{BC9874BC-E83E-FE72-6A10-8B8B0040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46" y="4011897"/>
            <a:ext cx="1001740" cy="110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id="{180312D0-F558-3EB6-5BF8-7812910F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701" y="5177135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Tom Crabtree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B6759-5400-ADFD-C52D-85F0BAD8A4F6}"/>
              </a:ext>
            </a:extLst>
          </p:cNvPr>
          <p:cNvSpPr txBox="1"/>
          <p:nvPr/>
        </p:nvSpPr>
        <p:spPr>
          <a:xfrm>
            <a:off x="8839200" y="1438376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Mahi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Yadagiri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556CF9-1EFF-06E5-B9B3-537C5EB2D723}"/>
              </a:ext>
            </a:extLst>
          </p:cNvPr>
          <p:cNvSpPr txBox="1"/>
          <p:nvPr/>
        </p:nvSpPr>
        <p:spPr>
          <a:xfrm>
            <a:off x="8915400" y="3316673"/>
            <a:ext cx="197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 Harshal Deshmukh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Research Fellow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551160-6EFD-7129-0962-DFA0AA219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678" y="304800"/>
            <a:ext cx="911070" cy="1101914"/>
          </a:xfrm>
          <a:prstGeom prst="rect">
            <a:avLst/>
          </a:prstGeom>
        </p:spPr>
      </p:pic>
      <p:pic>
        <p:nvPicPr>
          <p:cNvPr id="23" name="Picture 2" descr="Harshal DESHMUKH | Consultant Endocrinologist Senior Clinical Lecturer |  MBBS MPH PhD MRCP(UK) CCT | University of Hull, Kingston upon Hull |  Research profile">
            <a:extLst>
              <a:ext uri="{FF2B5EF4-FFF2-40B4-BE49-F238E27FC236}">
                <a16:creationId xmlns:a16="http://schemas.microsoft.com/office/drawing/2014/main" id="{E93CAC17-ABDD-F8AE-CDA3-2ABF6B85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78" y="22098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B479747D-A59D-67BC-0312-A1A53E259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6310313"/>
            <a:ext cx="43098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ABCD Nationwide and Worldwide Audits</a:t>
            </a:r>
          </a:p>
        </p:txBody>
      </p:sp>
    </p:spTree>
    <p:extLst>
      <p:ext uri="{BB962C8B-B14F-4D97-AF65-F5344CB8AC3E}">
        <p14:creationId xmlns:p14="http://schemas.microsoft.com/office/powerpoint/2010/main" val="2670903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E71AE2-2C1E-CA44-3022-8A92D08889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26296" r="38363" b="36433"/>
          <a:stretch/>
        </p:blipFill>
        <p:spPr>
          <a:xfrm>
            <a:off x="463138" y="1932708"/>
            <a:ext cx="6097942" cy="30400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66774-CC77-5B0D-493F-FB251606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5349" y="1565057"/>
            <a:ext cx="4935557" cy="4351338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US" sz="2400" dirty="0"/>
              <a:t>The Afro-Caribbean FSL user population had </a:t>
            </a:r>
          </a:p>
          <a:p>
            <a:pPr lvl="1">
              <a:buClr>
                <a:srgbClr val="0099FF"/>
              </a:buClr>
            </a:pPr>
            <a:r>
              <a:rPr lang="en-US" sz="2000" dirty="0"/>
              <a:t>higher HbA1c</a:t>
            </a:r>
          </a:p>
          <a:p>
            <a:pPr lvl="1">
              <a:buClr>
                <a:srgbClr val="0099FF"/>
              </a:buClr>
            </a:pPr>
            <a:r>
              <a:rPr lang="en-US" sz="2000" dirty="0"/>
              <a:t>shorter duration of diabetes</a:t>
            </a:r>
          </a:p>
          <a:p>
            <a:pPr lvl="1">
              <a:buClr>
                <a:srgbClr val="0099FF"/>
              </a:buClr>
            </a:pPr>
            <a:r>
              <a:rPr lang="en-US" sz="2000" dirty="0"/>
              <a:t>higher prevalence of diabetes related distress </a:t>
            </a:r>
          </a:p>
          <a:p>
            <a:pPr>
              <a:buClr>
                <a:srgbClr val="0099FF"/>
              </a:buClr>
            </a:pPr>
            <a:r>
              <a:rPr lang="en-US" sz="2400" dirty="0"/>
              <a:t>Afro-Caribbeans and Bangladesh, Indian and Pakistani (BIP) groups were more likely to have completed structured education prior to FSL initiation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F5454DD-044E-2F99-A3BA-0A593BA3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85" y="548104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E5AFBE09-4B72-E2B3-7C4D-D99C2930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400"/>
            <a:ext cx="8915400" cy="1143000"/>
          </a:xfrm>
        </p:spPr>
        <p:txBody>
          <a:bodyPr/>
          <a:lstStyle/>
          <a:p>
            <a:r>
              <a:rPr lang="en-GB" sz="3600" b="1" dirty="0">
                <a:solidFill>
                  <a:srgbClr val="0099FF"/>
                </a:solidFill>
                <a:latin typeface="+mn-lt"/>
              </a:rPr>
              <a:t>ABCD nationwide audit of FreeStyle Libre</a:t>
            </a:r>
          </a:p>
        </p:txBody>
      </p:sp>
    </p:spTree>
    <p:extLst>
      <p:ext uri="{BB962C8B-B14F-4D97-AF65-F5344CB8AC3E}">
        <p14:creationId xmlns:p14="http://schemas.microsoft.com/office/powerpoint/2010/main" val="462006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81D996A-5C68-B847-65FA-4D558A90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45" y="2361704"/>
            <a:ext cx="3837050" cy="21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288EC1-6C7C-5552-56BA-255FC185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99FF"/>
                </a:solidFill>
                <a:latin typeface="+mn-lt"/>
              </a:rPr>
              <a:t>Glucose Monitoring Audit 2023: </a:t>
            </a:r>
            <a:br>
              <a:rPr lang="en-US" b="1" dirty="0">
                <a:solidFill>
                  <a:srgbClr val="0099FF"/>
                </a:solidFill>
                <a:latin typeface="+mn-lt"/>
              </a:rPr>
            </a:br>
            <a:r>
              <a:rPr lang="en-US" b="1" dirty="0">
                <a:solidFill>
                  <a:srgbClr val="0099FF"/>
                </a:solidFill>
                <a:latin typeface="+mn-lt"/>
              </a:rPr>
              <a:t>focus on T2DM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1805E-8081-3C84-22AD-483365E8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7558"/>
            <a:ext cx="7842663" cy="4720441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US" dirty="0"/>
              <a:t>NICE 2022 recommends wider access to flash glucose monitoring for people with T2DM</a:t>
            </a:r>
          </a:p>
          <a:p>
            <a:pPr>
              <a:buClr>
                <a:srgbClr val="0099FF"/>
              </a:buClr>
            </a:pPr>
            <a:r>
              <a:rPr lang="en-US" dirty="0"/>
              <a:t>ABCD </a:t>
            </a:r>
            <a:r>
              <a:rPr lang="en-US" dirty="0" err="1"/>
              <a:t>FreeStyle</a:t>
            </a:r>
            <a:r>
              <a:rPr lang="en-US" dirty="0"/>
              <a:t> Libre Audit is an opportunity to capture and feedback outcomes</a:t>
            </a:r>
          </a:p>
          <a:p>
            <a:pPr>
              <a:buClr>
                <a:srgbClr val="0099FF"/>
              </a:buClr>
            </a:pPr>
            <a:r>
              <a:rPr lang="en-US" dirty="0"/>
              <a:t>ABCD Dexcom </a:t>
            </a:r>
            <a:r>
              <a:rPr lang="en-US" dirty="0" err="1"/>
              <a:t>rtCGM</a:t>
            </a:r>
            <a:r>
              <a:rPr lang="en-US" dirty="0"/>
              <a:t> Audit coming soon</a:t>
            </a:r>
          </a:p>
          <a:p>
            <a:pPr>
              <a:buClr>
                <a:srgbClr val="0099FF"/>
              </a:buClr>
            </a:pPr>
            <a:r>
              <a:rPr lang="en-US" dirty="0"/>
              <a:t>Some ICS have incorporated mandatory audit</a:t>
            </a:r>
          </a:p>
          <a:p>
            <a:pPr>
              <a:buClr>
                <a:srgbClr val="0099FF"/>
              </a:buClr>
            </a:pPr>
            <a:r>
              <a:rPr lang="en-US" dirty="0"/>
              <a:t>Sign up for at the ABCD website </a:t>
            </a:r>
            <a:r>
              <a:rPr lang="en-US" dirty="0">
                <a:hlinkClick r:id="rId3"/>
              </a:rPr>
              <a:t>https://abcd.care/abcd-nationwide-audits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F2F47-F6EE-464D-569D-12C826AA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869" y="5443457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439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0B95171-6E4A-3390-8F34-F8E2A62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79" y="5632600"/>
            <a:ext cx="1968821" cy="12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4160" y="199759"/>
            <a:ext cx="10281127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99FF"/>
                </a:solidFill>
                <a:latin typeface="+mn-lt"/>
              </a:rPr>
              <a:t>ABCD DIY-Artificial Pancreas Systems audit</a:t>
            </a:r>
            <a:endParaRPr lang="en-GB" sz="3600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DFE86-F25E-EED2-640A-28FC3D9F9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52"/>
          <a:stretch/>
        </p:blipFill>
        <p:spPr>
          <a:xfrm>
            <a:off x="548521" y="2745302"/>
            <a:ext cx="4150361" cy="1610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17E840-67AB-EDDC-BCF9-AC0D5343802B}"/>
              </a:ext>
            </a:extLst>
          </p:cNvPr>
          <p:cNvSpPr txBox="1"/>
          <p:nvPr/>
        </p:nvSpPr>
        <p:spPr>
          <a:xfrm>
            <a:off x="5061230" y="1451947"/>
            <a:ext cx="6629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sz="240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en-GB" sz="240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Abstracts presented at ATTD 2022, Barcelona: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101 DIY-APS users 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Use associated with clinically </a:t>
            </a:r>
            <a:r>
              <a:rPr lang="en-US" sz="2400" dirty="0">
                <a:latin typeface="Arial"/>
              </a:rPr>
              <a:t>significant improvements in HbA1c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Most achieve optimal time-in-range and time-below-range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No significant change in the number of hospital admissions/paramedic callouts 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CB318-86E4-0AF2-6551-B5426169B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67" y="1472530"/>
            <a:ext cx="4112315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8E434-5D3C-E34D-9F9D-F4D242B9B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413"/>
          <a:stretch/>
        </p:blipFill>
        <p:spPr>
          <a:xfrm>
            <a:off x="501370" y="4608291"/>
            <a:ext cx="4244665" cy="1472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Diabetes specialty">
            <a:extLst>
              <a:ext uri="{FF2B5EF4-FFF2-40B4-BE49-F238E27FC236}">
                <a16:creationId xmlns:a16="http://schemas.microsoft.com/office/drawing/2014/main" id="{8448F440-DC38-6A17-D8BF-05BA3858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79" y="199759"/>
            <a:ext cx="1674500" cy="18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6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892C92-8931-B1EB-AB95-803E525DF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594" y="2689906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99FF"/>
                </a:solidFill>
                <a:latin typeface="+mn-lt"/>
              </a:rPr>
              <a:t>ABCD DTN-UK</a:t>
            </a:r>
            <a:br>
              <a:rPr lang="en-US" b="1" dirty="0">
                <a:solidFill>
                  <a:srgbClr val="0099FF"/>
                </a:solidFill>
                <a:latin typeface="+mn-lt"/>
              </a:rPr>
            </a:br>
            <a:r>
              <a:rPr lang="en-US" b="1" dirty="0">
                <a:solidFill>
                  <a:srgbClr val="0099FF"/>
                </a:solidFill>
                <a:latin typeface="+mn-lt"/>
              </a:rPr>
              <a:t>Hybrid Closed Loop Audit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3CA86D-CA2C-C0B3-8EC0-A1091244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00" y="83850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iabetes specialty">
            <a:extLst>
              <a:ext uri="{FF2B5EF4-FFF2-40B4-BE49-F238E27FC236}">
                <a16:creationId xmlns:a16="http://schemas.microsoft.com/office/drawing/2014/main" id="{30C318B2-5182-CA02-8D70-41079ECA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00" y="1009301"/>
            <a:ext cx="1527823" cy="16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r Tomás Griffin • HRB DC-CTN">
            <a:extLst>
              <a:ext uri="{FF2B5EF4-FFF2-40B4-BE49-F238E27FC236}">
                <a16:creationId xmlns:a16="http://schemas.microsoft.com/office/drawing/2014/main" id="{1B6ACD45-F595-E1E3-AEAA-1C37F7726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4"/>
          <a:stretch/>
        </p:blipFill>
        <p:spPr bwMode="auto">
          <a:xfrm>
            <a:off x="4143253" y="977817"/>
            <a:ext cx="1583788" cy="173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essor Pratik Choudhary - London Diabetes Centre">
            <a:extLst>
              <a:ext uri="{FF2B5EF4-FFF2-40B4-BE49-F238E27FC236}">
                <a16:creationId xmlns:a16="http://schemas.microsoft.com/office/drawing/2014/main" id="{4A20E581-3E4E-2FB0-CEA9-A9BCA2E1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54" y="961104"/>
            <a:ext cx="1768084" cy="17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istair Lumb - Co Chair - Diabetes Technology Network UK | LinkedIn">
            <a:extLst>
              <a:ext uri="{FF2B5EF4-FFF2-40B4-BE49-F238E27FC236}">
                <a16:creationId xmlns:a16="http://schemas.microsoft.com/office/drawing/2014/main" id="{C24744AD-2E6F-E797-4D12-8833ADF1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68" y="961104"/>
            <a:ext cx="1768084" cy="17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3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2156829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NHS England pilot programme</a:t>
            </a:r>
          </a:p>
          <a:p>
            <a:pPr marL="285750" indent="-285750"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T1DM, using pump therapy &amp; </a:t>
            </a:r>
            <a:r>
              <a:rPr lang="en-US" sz="2400" dirty="0" err="1"/>
              <a:t>FreeStyle</a:t>
            </a:r>
            <a:r>
              <a:rPr lang="en-US" sz="2400" dirty="0"/>
              <a:t> Libre with HbA1c ≥ 69mmol/</a:t>
            </a:r>
            <a:r>
              <a:rPr lang="en-US" sz="2400"/>
              <a:t>mol </a:t>
            </a:r>
            <a:endParaRPr lang="en-US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5" y="1812961"/>
            <a:ext cx="4239892" cy="10064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GB" sz="3200" b="1" dirty="0">
                <a:solidFill>
                  <a:srgbClr val="0099FF"/>
                </a:solidFill>
                <a:latin typeface="+mn-lt"/>
              </a:rPr>
              <a:t>ABCD-DTN closed-loop insulin delivery audit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1676400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24523-9A7A-E428-D6BA-A79FDCA1A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304"/>
          <a:stretch/>
        </p:blipFill>
        <p:spPr>
          <a:xfrm>
            <a:off x="286330" y="3174929"/>
            <a:ext cx="5722585" cy="2153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B466BE-1375-0C3A-761D-05B305F2A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59" y="5216769"/>
            <a:ext cx="2454629" cy="15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88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0E78794-A7B0-EBC0-199E-C1185F89B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31786" r="42199" b="28366"/>
          <a:stretch/>
        </p:blipFill>
        <p:spPr>
          <a:xfrm>
            <a:off x="1832757" y="1027608"/>
            <a:ext cx="7457705" cy="37909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5EBDC2-C48C-D4EB-02F8-3BA3E4E396D1}"/>
              </a:ext>
            </a:extLst>
          </p:cNvPr>
          <p:cNvSpPr txBox="1"/>
          <p:nvPr/>
        </p:nvSpPr>
        <p:spPr>
          <a:xfrm>
            <a:off x="1937084" y="5065294"/>
            <a:ext cx="696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99FF"/>
                </a:solidFill>
              </a:rPr>
              <a:t>Dr Tom Crabtree </a:t>
            </a:r>
          </a:p>
          <a:p>
            <a:pPr algn="ctr"/>
            <a:r>
              <a:rPr lang="en-US" sz="2400" b="1" dirty="0">
                <a:solidFill>
                  <a:srgbClr val="0099FF"/>
                </a:solidFill>
              </a:rPr>
              <a:t>will be presenting the full results on Friday at 1455 </a:t>
            </a:r>
          </a:p>
          <a:p>
            <a:pPr algn="ctr"/>
            <a:r>
              <a:rPr lang="en-US" sz="2400" b="1" dirty="0">
                <a:solidFill>
                  <a:srgbClr val="0099FF"/>
                </a:solidFill>
              </a:rPr>
              <a:t>– don’t miss it!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95286C8-531B-3E89-B189-55DD09DE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299" y="5380245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iabetes specialty">
            <a:extLst>
              <a:ext uri="{FF2B5EF4-FFF2-40B4-BE49-F238E27FC236}">
                <a16:creationId xmlns:a16="http://schemas.microsoft.com/office/drawing/2014/main" id="{780FDA24-341B-D852-33B2-3D8AD675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737" y="187305"/>
            <a:ext cx="1527823" cy="16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32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56C5D-EFAE-D465-08B9-A3902ECE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99FF"/>
                </a:solidFill>
              </a:rPr>
              <a:t>ABCD DTN-UK </a:t>
            </a:r>
            <a:r>
              <a:rPr lang="en-US" b="1" dirty="0" err="1">
                <a:solidFill>
                  <a:srgbClr val="0099FF"/>
                </a:solidFill>
              </a:rPr>
              <a:t>Omnipod</a:t>
            </a:r>
            <a:r>
              <a:rPr lang="en-US" b="1" dirty="0">
                <a:solidFill>
                  <a:srgbClr val="0099FF"/>
                </a:solidFill>
              </a:rPr>
              <a:t> DASH audit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2132A94A-E019-B1CA-8D34-38C5129E5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932045"/>
              </p:ext>
            </p:extLst>
          </p:nvPr>
        </p:nvGraphicFramePr>
        <p:xfrm>
          <a:off x="279161" y="2009392"/>
          <a:ext cx="6347270" cy="2983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494">
                  <a:extLst>
                    <a:ext uri="{9D8B030D-6E8A-4147-A177-3AD203B41FA5}">
                      <a16:colId xmlns:a16="http://schemas.microsoft.com/office/drawing/2014/main" val="3764735374"/>
                    </a:ext>
                  </a:extLst>
                </a:gridCol>
                <a:gridCol w="4197776">
                  <a:extLst>
                    <a:ext uri="{9D8B030D-6E8A-4147-A177-3AD203B41FA5}">
                      <a16:colId xmlns:a16="http://schemas.microsoft.com/office/drawing/2014/main" val="1854886964"/>
                    </a:ext>
                  </a:extLst>
                </a:gridCol>
              </a:tblGrid>
              <a:tr h="365105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Pre-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Omnipod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DASH Baseline Results N = 144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495542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HbA1c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>
                          <a:effectLst/>
                          <a:latin typeface="+mn-lt"/>
                        </a:rPr>
                        <a:t>8.3% [66.8 mmol/mol]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62223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36 </a:t>
                      </a:r>
                      <a:r>
                        <a:rPr lang="en-US" sz="1600" err="1">
                          <a:latin typeface="+mn-lt"/>
                        </a:rPr>
                        <a:t>yrs</a:t>
                      </a:r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64753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New pump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32.6%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679550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Indications for pump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Problematic </a:t>
                      </a:r>
                      <a:r>
                        <a:rPr lang="en-US" sz="1600" dirty="0" err="1">
                          <a:latin typeface="+mn-lt"/>
                        </a:rPr>
                        <a:t>hypoglycaemia</a:t>
                      </a:r>
                      <a:r>
                        <a:rPr lang="en-US" sz="1600" dirty="0">
                          <a:latin typeface="+mn-lt"/>
                        </a:rPr>
                        <a:t>: 34.3% </a:t>
                      </a:r>
                    </a:p>
                    <a:p>
                      <a:r>
                        <a:rPr lang="en-US" sz="1600" dirty="0">
                          <a:latin typeface="+mn-lt"/>
                        </a:rPr>
                        <a:t>HbA1c &gt; target: 27.6%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398539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CGM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77.8%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602336"/>
                  </a:ext>
                </a:extLst>
              </a:tr>
              <a:tr h="365105"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</a:rPr>
                        <a:t>Median index of multiple deprivations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 (more non-deprived users)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7096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7E2C118-B7B7-D348-FA09-CC0040BC1E19}"/>
              </a:ext>
            </a:extLst>
          </p:cNvPr>
          <p:cNvSpPr txBox="1"/>
          <p:nvPr/>
        </p:nvSpPr>
        <p:spPr>
          <a:xfrm>
            <a:off x="609600" y="5696139"/>
            <a:ext cx="8197932" cy="26047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2000" b="1" dirty="0" err="1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Omnipod</a:t>
            </a:r>
            <a:r>
              <a:rPr lang="en-US" sz="2000" b="1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 DASH</a:t>
            </a:r>
            <a:r>
              <a:rPr lang="en-US" sz="2000" b="1" baseline="30000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®</a:t>
            </a:r>
            <a:r>
              <a:rPr lang="en-US" sz="2000" b="1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 ABCD Audit outcome data </a:t>
            </a:r>
          </a:p>
          <a:p>
            <a:pPr algn="ctr"/>
            <a:r>
              <a:rPr lang="en-US" sz="2000" b="1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presented by Dr </a:t>
            </a:r>
            <a:r>
              <a:rPr lang="en-US" sz="2000" b="1" dirty="0" err="1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Nebras</a:t>
            </a:r>
            <a:r>
              <a:rPr lang="en-US" sz="2000" b="1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 Hasan on Friday at 12.15pm</a:t>
            </a:r>
          </a:p>
          <a:p>
            <a:pPr algn="ctr"/>
            <a:r>
              <a:rPr lang="en-US" sz="2000" b="1" u="none" strike="noStrike" baseline="0" dirty="0">
                <a:solidFill>
                  <a:srgbClr val="0099FF"/>
                </a:solidFill>
                <a:latin typeface="Open Sans"/>
                <a:ea typeface="Open Sans"/>
                <a:cs typeface="Open Sans"/>
              </a:rPr>
              <a:t>Don’t miss it!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98A0EE7-576B-C471-815E-BF595F940EB3}"/>
              </a:ext>
            </a:extLst>
          </p:cNvPr>
          <p:cNvSpPr txBox="1">
            <a:spLocks/>
          </p:cNvSpPr>
          <p:nvPr/>
        </p:nvSpPr>
        <p:spPr bwMode="auto">
          <a:xfrm>
            <a:off x="7135001" y="2717834"/>
            <a:ext cx="5157849" cy="162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00" dirty="0" err="1"/>
              <a:t>Omnipod</a:t>
            </a:r>
            <a:r>
              <a:rPr lang="en-US" sz="2200" dirty="0"/>
              <a:t> DASH</a:t>
            </a:r>
            <a:r>
              <a:rPr lang="en-US" sz="2200" baseline="30000" dirty="0"/>
              <a:t>®</a:t>
            </a:r>
            <a:r>
              <a:rPr lang="en-US" sz="2200" dirty="0"/>
              <a:t> audit – 2022 start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Providing insights into who is using device and their outcomes</a:t>
            </a:r>
          </a:p>
          <a:p>
            <a:endParaRPr lang="en-US" sz="2200" dirty="0"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4C8EBF9-D704-7DE9-F343-C0CB2A44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43" y="5515347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F2EDD0D-419F-3989-92F1-0751DE8F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" r="14666" b="32577"/>
          <a:stretch/>
        </p:blipFill>
        <p:spPr bwMode="auto">
          <a:xfrm>
            <a:off x="10081238" y="173698"/>
            <a:ext cx="1852109" cy="16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52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87ED-30C3-1642-1A8B-538880B8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99FF"/>
                </a:solidFill>
                <a:latin typeface="+mn-lt"/>
              </a:rPr>
              <a:t>ABCD Fellow Opportunities!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0063-E2B4-2B14-85A9-7C1A714C6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8347113" cy="4525963"/>
          </a:xfrm>
        </p:spPr>
        <p:txBody>
          <a:bodyPr/>
          <a:lstStyle/>
          <a:p>
            <a:pPr>
              <a:buClr>
                <a:srgbClr val="0099FF"/>
              </a:buClr>
            </a:pPr>
            <a:r>
              <a:rPr lang="en-US" dirty="0"/>
              <a:t>Two successful ABCD research fellows:</a:t>
            </a:r>
          </a:p>
          <a:p>
            <a:pPr lvl="1">
              <a:buClr>
                <a:srgbClr val="0099FF"/>
              </a:buClr>
            </a:pPr>
            <a:r>
              <a:rPr lang="en-US" dirty="0"/>
              <a:t>Dr Tom Crabtree </a:t>
            </a:r>
          </a:p>
          <a:p>
            <a:pPr lvl="1">
              <a:buClr>
                <a:srgbClr val="0099FF"/>
              </a:buClr>
            </a:pPr>
            <a:r>
              <a:rPr lang="en-US" dirty="0"/>
              <a:t>Dr Harshal Deshmukh</a:t>
            </a:r>
          </a:p>
          <a:p>
            <a:pPr>
              <a:buClr>
                <a:srgbClr val="0099FF"/>
              </a:buClr>
            </a:pPr>
            <a:endParaRPr lang="en-US" dirty="0"/>
          </a:p>
          <a:p>
            <a:pPr>
              <a:buClr>
                <a:srgbClr val="0099FF"/>
              </a:buClr>
            </a:pPr>
            <a:endParaRPr lang="en-US" dirty="0"/>
          </a:p>
          <a:p>
            <a:pPr>
              <a:buClr>
                <a:srgbClr val="0099FF"/>
              </a:buClr>
            </a:pPr>
            <a:endParaRPr lang="en-US" dirty="0"/>
          </a:p>
          <a:p>
            <a:pPr>
              <a:buClr>
                <a:srgbClr val="0099FF"/>
              </a:buClr>
            </a:pPr>
            <a:endParaRPr lang="en-US" dirty="0"/>
          </a:p>
          <a:p>
            <a:pPr>
              <a:buClr>
                <a:srgbClr val="0099FF"/>
              </a:buClr>
            </a:pPr>
            <a:r>
              <a:rPr lang="en-US" dirty="0"/>
              <a:t>We currently have </a:t>
            </a:r>
            <a:r>
              <a:rPr lang="en-US" b="1" dirty="0">
                <a:solidFill>
                  <a:srgbClr val="0099FF"/>
                </a:solidFill>
              </a:rPr>
              <a:t>2 funded PhD posts for ABCD research fellows,</a:t>
            </a:r>
            <a:r>
              <a:rPr lang="en-US" dirty="0"/>
              <a:t> based in Derby (with visits to Birmingham as required)</a:t>
            </a:r>
          </a:p>
          <a:p>
            <a:pPr>
              <a:buClr>
                <a:srgbClr val="0099FF"/>
              </a:buClr>
            </a:pPr>
            <a:r>
              <a:rPr lang="en-US" dirty="0"/>
              <a:t>If interested please contact us for more information:</a:t>
            </a:r>
          </a:p>
          <a:p>
            <a:pPr lvl="1">
              <a:buClr>
                <a:srgbClr val="0099FF"/>
              </a:buClr>
            </a:pPr>
            <a:r>
              <a:rPr lang="en-US" dirty="0">
                <a:hlinkClick r:id="rId2"/>
              </a:rPr>
              <a:t>emma.wilmot2@nhs.net</a:t>
            </a:r>
            <a:r>
              <a:rPr lang="en-US" dirty="0"/>
              <a:t> </a:t>
            </a:r>
          </a:p>
          <a:p>
            <a:pPr lvl="1">
              <a:buClr>
                <a:srgbClr val="0099FF"/>
              </a:buClr>
            </a:pPr>
            <a:r>
              <a:rPr lang="en-US">
                <a:hlinkClick r:id="rId3"/>
              </a:rPr>
              <a:t>bob.ryder</a:t>
            </a:r>
            <a:r>
              <a:rPr lang="en-US" dirty="0">
                <a:hlinkClick r:id="rId3"/>
              </a:rPr>
              <a:t>@nhs.net</a:t>
            </a:r>
            <a:r>
              <a:rPr lang="en-US" dirty="0"/>
              <a:t>  </a:t>
            </a:r>
          </a:p>
        </p:txBody>
      </p:sp>
      <p:pic>
        <p:nvPicPr>
          <p:cNvPr id="4" name="Picture 2" descr="Diabetes specialty">
            <a:extLst>
              <a:ext uri="{FF2B5EF4-FFF2-40B4-BE49-F238E27FC236}">
                <a16:creationId xmlns:a16="http://schemas.microsoft.com/office/drawing/2014/main" id="{0931AA59-8F30-C8BC-229F-1F97515C6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05" y="1834353"/>
            <a:ext cx="1449679" cy="15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arshal DESHMUKH | Consultant Endocrinologist Senior Clinical Lecturer |  MBBS MPH PhD MRCP(UK) CCT | University of Hull, Kingston upon Hull |  Research profile">
            <a:extLst>
              <a:ext uri="{FF2B5EF4-FFF2-40B4-BE49-F238E27FC236}">
                <a16:creationId xmlns:a16="http://schemas.microsoft.com/office/drawing/2014/main" id="{A4287F5C-39B6-9BDA-450B-67717D97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452" y="3706203"/>
            <a:ext cx="1527948" cy="15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D5882-8FCE-AB8C-6DB2-A0F8842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00" y="83850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1A97DB-F482-B5F9-5897-B4BB67D999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7" b="50362"/>
          <a:stretch/>
        </p:blipFill>
        <p:spPr>
          <a:xfrm>
            <a:off x="519434" y="2981808"/>
            <a:ext cx="7772400" cy="14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9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70EC-7662-128F-16AC-01B46965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99FF"/>
                </a:solidFill>
                <a:latin typeface="+mn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98BD1-1E79-A4C9-0063-EF8CCA805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99FF"/>
              </a:buClr>
            </a:pPr>
            <a:r>
              <a:rPr lang="en-US" dirty="0"/>
              <a:t>ABCD audit </a:t>
            </a:r>
            <a:r>
              <a:rPr lang="en-US" dirty="0" err="1"/>
              <a:t>programme</a:t>
            </a:r>
            <a:r>
              <a:rPr lang="en-US" dirty="0"/>
              <a:t> is a highly successful collaboration of Diabetologists</a:t>
            </a:r>
          </a:p>
          <a:p>
            <a:pPr>
              <a:buClr>
                <a:srgbClr val="0099FF"/>
              </a:buClr>
            </a:pPr>
            <a:r>
              <a:rPr lang="en-US" dirty="0"/>
              <a:t>Provides insight into the real-world outcomes related to a range of therapies and devices</a:t>
            </a:r>
          </a:p>
          <a:p>
            <a:pPr>
              <a:buClr>
                <a:srgbClr val="0099FF"/>
              </a:buClr>
            </a:pPr>
            <a:r>
              <a:rPr lang="en-US" dirty="0"/>
              <a:t>Data is presented at key national and international meetings</a:t>
            </a:r>
          </a:p>
          <a:p>
            <a:pPr>
              <a:buClr>
                <a:srgbClr val="0099FF"/>
              </a:buClr>
            </a:pPr>
            <a:r>
              <a:rPr lang="en-US" dirty="0"/>
              <a:t>Outcomes published in high impact journals</a:t>
            </a:r>
          </a:p>
          <a:p>
            <a:pPr>
              <a:buClr>
                <a:srgbClr val="0099FF"/>
              </a:buClr>
            </a:pPr>
            <a:r>
              <a:rPr lang="en-US" dirty="0"/>
              <a:t>A great opportunity for trainees to perform audit and service evaluation</a:t>
            </a:r>
          </a:p>
          <a:p>
            <a:pPr>
              <a:buClr>
                <a:srgbClr val="0099FF"/>
              </a:buClr>
            </a:pPr>
            <a:endParaRPr lang="en-US" dirty="0"/>
          </a:p>
          <a:p>
            <a:pPr>
              <a:buClr>
                <a:srgbClr val="0099FF"/>
              </a:buClr>
            </a:pPr>
            <a:r>
              <a:rPr lang="en-US" dirty="0"/>
              <a:t>Thank you to all who have contributed!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968B0-8CED-757A-7E8E-7B4B39C8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00" y="83850"/>
            <a:ext cx="2158701" cy="13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402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188" y="636173"/>
            <a:ext cx="9073008" cy="4907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en-US" sz="800" b="1" dirty="0"/>
              <a:t>	ABCD nationwide  &amp; worldwide  </a:t>
            </a:r>
            <a:r>
              <a:rPr lang="en-GB" sz="800" b="1" dirty="0"/>
              <a:t>audit </a:t>
            </a:r>
            <a:r>
              <a:rPr lang="en-US" altLang="en-US" sz="800" b="1" dirty="0"/>
              <a:t>contributors</a:t>
            </a:r>
            <a:r>
              <a:rPr lang="en-US" altLang="en-US" sz="800" dirty="0"/>
              <a:t> </a:t>
            </a:r>
            <a:r>
              <a:rPr lang="en-US" altLang="en-US" sz="800" i="1" dirty="0"/>
              <a:t>The following are those whom we know about.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marL="0" indent="0">
              <a:buNone/>
            </a:pPr>
            <a:r>
              <a:rPr lang="en-GB" sz="800" b="1" i="1" dirty="0"/>
              <a:t>ABCD nationwide &amp; Worldwide audits  – initial setup, maintenance and nationwide analysis: </a:t>
            </a:r>
            <a:r>
              <a:rPr lang="en-GB" sz="800" i="1" dirty="0"/>
              <a:t>Ryder, REJ, Cull ML.</a:t>
            </a:r>
            <a:endParaRPr lang="en-GB" sz="800" b="1" dirty="0"/>
          </a:p>
          <a:p>
            <a:pPr marL="0" indent="0">
              <a:buNone/>
            </a:pPr>
            <a:endParaRPr lang="en-GB" sz="800" b="1" dirty="0"/>
          </a:p>
          <a:p>
            <a:pPr marL="0" indent="0">
              <a:buNone/>
            </a:pPr>
            <a:endParaRPr lang="en-GB" sz="800" i="1" dirty="0"/>
          </a:p>
          <a:p>
            <a:pPr>
              <a:buFont typeface="+mj-lt"/>
              <a:buAutoNum type="arabicPeriod"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3" y="1363943"/>
            <a:ext cx="2693630" cy="2020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75" y="1296219"/>
            <a:ext cx="2657838" cy="1993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4" y="1219200"/>
            <a:ext cx="2414363" cy="1810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96" y="1326686"/>
            <a:ext cx="2339957" cy="1754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5" y="2878713"/>
            <a:ext cx="2657838" cy="1993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78" y="2878713"/>
            <a:ext cx="2657838" cy="1993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36" y="2816101"/>
            <a:ext cx="2389364" cy="179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67" y="2844912"/>
            <a:ext cx="2450033" cy="1837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20" y="4872091"/>
            <a:ext cx="1781945" cy="13364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55" y="4722027"/>
            <a:ext cx="1781944" cy="13364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91" y="4722027"/>
            <a:ext cx="1749822" cy="13123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28" y="2890413"/>
            <a:ext cx="2389364" cy="17920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18" y="4722027"/>
            <a:ext cx="1730540" cy="129790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438DF88-E9F1-AC31-F847-DCF7F463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33429"/>
            <a:ext cx="10972800" cy="1143000"/>
          </a:xfrm>
        </p:spPr>
        <p:txBody>
          <a:bodyPr/>
          <a:lstStyle/>
          <a:p>
            <a:r>
              <a:rPr lang="en-GB" sz="3200" dirty="0">
                <a:solidFill>
                  <a:srgbClr val="0099FF"/>
                </a:solidFill>
              </a:rPr>
              <a:t>Thank you to all the audit contributors!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3508C-AC00-EB3C-3662-15D6FE0B73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91" y="4771625"/>
            <a:ext cx="2576428" cy="1752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41" y="5182510"/>
            <a:ext cx="1730540" cy="12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3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>
                <a:solidFill>
                  <a:srgbClr val="0099FF"/>
                </a:solidFill>
                <a:latin typeface="Calibri" panose="020F0502020204030204" pitchFamily="34" charset="0"/>
              </a:rPr>
              <a:t>ABCD nationwide </a:t>
            </a:r>
            <a:r>
              <a:rPr lang="en-GB" sz="4000" dirty="0" err="1">
                <a:solidFill>
                  <a:srgbClr val="0099FF"/>
                </a:solidFill>
                <a:latin typeface="Calibri" panose="020F0502020204030204" pitchFamily="34" charset="0"/>
              </a:rPr>
              <a:t>exenatide</a:t>
            </a:r>
            <a:r>
              <a:rPr lang="en-GB" sz="4000" dirty="0">
                <a:solidFill>
                  <a:srgbClr val="0099FF"/>
                </a:solidFill>
                <a:latin typeface="Calibri" panose="020F0502020204030204" pitchFamily="34" charset="0"/>
              </a:rPr>
              <a:t> and </a:t>
            </a:r>
            <a:r>
              <a:rPr lang="en-GB" sz="4000" dirty="0" err="1">
                <a:solidFill>
                  <a:srgbClr val="0099FF"/>
                </a:solidFill>
                <a:latin typeface="Calibri" panose="020F0502020204030204" pitchFamily="34" charset="0"/>
              </a:rPr>
              <a:t>liraglutide</a:t>
            </a:r>
            <a:r>
              <a:rPr lang="en-GB" sz="4000" dirty="0">
                <a:solidFill>
                  <a:srgbClr val="0099FF"/>
                </a:solidFill>
                <a:latin typeface="Calibri" panose="020F0502020204030204" pitchFamily="34" charset="0"/>
              </a:rPr>
              <a:t> audits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Real-life data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 &gt;13000 patients from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&gt;150 centres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&gt;500 contributors</a:t>
            </a:r>
          </a:p>
          <a:p>
            <a:pPr>
              <a:buClr>
                <a:srgbClr val="0099FF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There have been 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14 published papers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24 abstracts</a:t>
            </a:r>
          </a:p>
          <a:p>
            <a:pPr lvl="1">
              <a:buClr>
                <a:srgbClr val="0099FF"/>
              </a:buClr>
            </a:pPr>
            <a:r>
              <a:rPr lang="en-GB" dirty="0">
                <a:latin typeface="Calibri" panose="020F0502020204030204" pitchFamily="34" charset="0"/>
              </a:rPr>
              <a:t>13 oral presentations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00" y="1528896"/>
            <a:ext cx="5356800" cy="42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624840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https://abcd.care/abcd-nationwide-exenatide-audit-publications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https://abcd.care/abcd-nationwide-liraglutide-audit-publications</a:t>
            </a:r>
          </a:p>
        </p:txBody>
      </p:sp>
    </p:spTree>
    <p:extLst>
      <p:ext uri="{BB962C8B-B14F-4D97-AF65-F5344CB8AC3E}">
        <p14:creationId xmlns:p14="http://schemas.microsoft.com/office/powerpoint/2010/main" val="20210135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188" y="636173"/>
            <a:ext cx="9073008" cy="4907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en-US" sz="800" b="1" dirty="0"/>
              <a:t>	ABCD nationwide  &amp; worldwide  </a:t>
            </a:r>
            <a:r>
              <a:rPr lang="en-GB" sz="800" b="1" dirty="0"/>
              <a:t>audit </a:t>
            </a:r>
            <a:r>
              <a:rPr lang="en-US" altLang="en-US" sz="800" b="1" dirty="0"/>
              <a:t>contributors</a:t>
            </a:r>
            <a:r>
              <a:rPr lang="en-US" altLang="en-US" sz="800" dirty="0"/>
              <a:t> </a:t>
            </a:r>
            <a:r>
              <a:rPr lang="en-US" altLang="en-US" sz="800" i="1" dirty="0"/>
              <a:t>The following are those whom we know about.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marL="0" indent="0">
              <a:buNone/>
            </a:pPr>
            <a:r>
              <a:rPr lang="en-GB" sz="800" b="1" i="1" dirty="0"/>
              <a:t>ABCD nationwide &amp; Worldwide audits  – initial setup, maintenance and nationwide analysis: </a:t>
            </a:r>
            <a:r>
              <a:rPr lang="en-GB" sz="800" i="1" dirty="0"/>
              <a:t>Ryder, REJ, Cull ML.</a:t>
            </a:r>
            <a:endParaRPr lang="en-GB" sz="800" b="1" dirty="0"/>
          </a:p>
          <a:p>
            <a:pPr marL="0" indent="0">
              <a:buNone/>
            </a:pPr>
            <a:endParaRPr lang="en-GB" sz="800" b="1" dirty="0"/>
          </a:p>
          <a:p>
            <a:pPr marL="0" indent="0">
              <a:buNone/>
            </a:pPr>
            <a:endParaRPr lang="en-GB" sz="800" i="1" dirty="0"/>
          </a:p>
          <a:p>
            <a:pPr>
              <a:buFont typeface="+mj-lt"/>
              <a:buAutoNum type="arabicPeriod"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endParaRPr lang="en-GB" sz="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3" y="1363943"/>
            <a:ext cx="2693630" cy="2020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75" y="1296219"/>
            <a:ext cx="2657838" cy="1993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4" y="1219200"/>
            <a:ext cx="2414363" cy="1810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96" y="1326686"/>
            <a:ext cx="2339957" cy="1754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5" y="2878713"/>
            <a:ext cx="2657838" cy="1993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78" y="2878713"/>
            <a:ext cx="2657838" cy="1993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36" y="2816101"/>
            <a:ext cx="2389364" cy="179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67" y="2844912"/>
            <a:ext cx="2450033" cy="1837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20" y="4872091"/>
            <a:ext cx="1781945" cy="13364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55" y="4722027"/>
            <a:ext cx="1781944" cy="13364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91" y="4722027"/>
            <a:ext cx="1749822" cy="13123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28" y="2890413"/>
            <a:ext cx="2389364" cy="17920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18" y="4722027"/>
            <a:ext cx="1730540" cy="129790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438DF88-E9F1-AC31-F847-DCF7F463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33429"/>
            <a:ext cx="10972800" cy="1143000"/>
          </a:xfrm>
        </p:spPr>
        <p:txBody>
          <a:bodyPr/>
          <a:lstStyle/>
          <a:p>
            <a:r>
              <a:rPr lang="en-GB" sz="3200" dirty="0">
                <a:solidFill>
                  <a:srgbClr val="0099FF"/>
                </a:solidFill>
              </a:rPr>
              <a:t>Thank you to all the audit contributors!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3508C-AC00-EB3C-3662-15D6FE0B73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91" y="4771625"/>
            <a:ext cx="2576428" cy="1752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41" y="5182510"/>
            <a:ext cx="1730540" cy="12979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03DBE6-BAE5-5254-D7FD-323F54C7D332}"/>
              </a:ext>
            </a:extLst>
          </p:cNvPr>
          <p:cNvSpPr/>
          <p:nvPr/>
        </p:nvSpPr>
        <p:spPr>
          <a:xfrm>
            <a:off x="5288385" y="837976"/>
            <a:ext cx="60960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18732-D531-D552-E339-2D8E866023F2}"/>
              </a:ext>
            </a:extLst>
          </p:cNvPr>
          <p:cNvSpPr txBox="1"/>
          <p:nvPr/>
        </p:nvSpPr>
        <p:spPr>
          <a:xfrm>
            <a:off x="5523938" y="508227"/>
            <a:ext cx="668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 thanks to Miss Melissa Cull – ABCD audits administrator</a:t>
            </a:r>
          </a:p>
        </p:txBody>
      </p:sp>
    </p:spTree>
    <p:extLst>
      <p:ext uri="{BB962C8B-B14F-4D97-AF65-F5344CB8AC3E}">
        <p14:creationId xmlns:p14="http://schemas.microsoft.com/office/powerpoint/2010/main" val="44551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46031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Combined trials vs real world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00" y="1752600"/>
            <a:ext cx="4263242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Real world patients more poorly controlled and heavier than in the clinical trials</a:t>
            </a: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Nevertheless the agents have proven to be very effective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6553200" cy="333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72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46031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Combined trials vs real world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00" y="1752600"/>
            <a:ext cx="4263242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Real world patients more poorly controlled and heavier than in the clinical trials</a:t>
            </a: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Nevertheless the agents have proven to be very effective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6553200" cy="333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F30ADE-502C-3180-E115-806F7E477D52}"/>
              </a:ext>
            </a:extLst>
          </p:cNvPr>
          <p:cNvSpPr/>
          <p:nvPr/>
        </p:nvSpPr>
        <p:spPr>
          <a:xfrm>
            <a:off x="4953000" y="2743200"/>
            <a:ext cx="1066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0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46031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99FF"/>
                </a:solidFill>
                <a:latin typeface="Calibri" panose="020F0502020204030204" pitchFamily="34" charset="0"/>
              </a:rPr>
              <a:t>Combined trials vs real world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00" y="1752600"/>
            <a:ext cx="4263242" cy="4525963"/>
          </a:xfrm>
        </p:spPr>
        <p:txBody>
          <a:bodyPr>
            <a:normAutofit/>
          </a:bodyPr>
          <a:lstStyle/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Real world patients more poorly controlled and heavier than in the clinical trials</a:t>
            </a:r>
          </a:p>
          <a:p>
            <a:pPr>
              <a:buClr>
                <a:srgbClr val="0099FF"/>
              </a:buClr>
            </a:pPr>
            <a:r>
              <a:rPr lang="en-GB" sz="2400" dirty="0">
                <a:latin typeface="Calibri" panose="020F0502020204030204" pitchFamily="34" charset="0"/>
              </a:rPr>
              <a:t>Nevertheless the agents have proven to be very effective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6553200" cy="333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F30ADE-502C-3180-E115-806F7E477D52}"/>
              </a:ext>
            </a:extLst>
          </p:cNvPr>
          <p:cNvSpPr/>
          <p:nvPr/>
        </p:nvSpPr>
        <p:spPr>
          <a:xfrm>
            <a:off x="4953000" y="4038600"/>
            <a:ext cx="1066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2968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A4B9792AB004EA6F154C95A902853" ma:contentTypeVersion="10" ma:contentTypeDescription="Create a new document." ma:contentTypeScope="" ma:versionID="36c29399a24de14be59033d9af93bcd5">
  <xsd:schema xmlns:xsd="http://www.w3.org/2001/XMLSchema" xmlns:xs="http://www.w3.org/2001/XMLSchema" xmlns:p="http://schemas.microsoft.com/office/2006/metadata/properties" xmlns:ns3="ca66de83-25e7-4fdc-967e-146938671748" targetNamespace="http://schemas.microsoft.com/office/2006/metadata/properties" ma:root="true" ma:fieldsID="692d9da0433cbfc6b5be9f8c650e9eb7" ns3:_="">
    <xsd:import namespace="ca66de83-25e7-4fdc-967e-1469386717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6de83-25e7-4fdc-967e-146938671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6D98AA-6757-4E10-B381-4F35A1091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6de83-25e7-4fdc-967e-1469386717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37FC21-80C5-402A-85A6-105F315C7A61}">
  <ds:schemaRefs>
    <ds:schemaRef ds:uri="ca66de83-25e7-4fdc-967e-14693867174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464BB3A-5255-4879-81DE-C017A7609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8606</TotalTime>
  <Words>2449</Words>
  <Application>Microsoft Office PowerPoint</Application>
  <PresentationFormat>Widescreen</PresentationFormat>
  <Paragraphs>413</Paragraphs>
  <Slides>60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Arial</vt:lpstr>
      <vt:lpstr>Baskerville</vt:lpstr>
      <vt:lpstr>Calibri</vt:lpstr>
      <vt:lpstr>Calibri Light</vt:lpstr>
      <vt:lpstr>Cambria</vt:lpstr>
      <vt:lpstr>Open Sans</vt:lpstr>
      <vt:lpstr>2_Office Theme</vt:lpstr>
      <vt:lpstr>8_Office Theme</vt:lpstr>
      <vt:lpstr>4_Default Design</vt:lpstr>
      <vt:lpstr>Office Theme</vt:lpstr>
      <vt:lpstr>5_Default Design</vt:lpstr>
      <vt:lpstr>1_Office Theme</vt:lpstr>
      <vt:lpstr>Supporting people living with diabetes to achieve better outcomes: Impact of the ABCD audit programme </vt:lpstr>
      <vt:lpstr>Disclosures</vt:lpstr>
      <vt:lpstr>ABCD audits update</vt:lpstr>
      <vt:lpstr>PowerPoint Presentation</vt:lpstr>
      <vt:lpstr>PowerPoint Presentation</vt:lpstr>
      <vt:lpstr>ABCD nationwide exenatide and liraglutide audits</vt:lpstr>
      <vt:lpstr>Combined trials vs real world</vt:lpstr>
      <vt:lpstr>Combined trials vs real world</vt:lpstr>
      <vt:lpstr>Combined trials vs real world</vt:lpstr>
      <vt:lpstr>Combined trials vs real world</vt:lpstr>
      <vt:lpstr>ABCD nationwide semaglutide audit</vt:lpstr>
      <vt:lpstr>ABCD nationwide semaglutide audit</vt:lpstr>
      <vt:lpstr>Supporting people living with diabetes to achieve better outcomes: Impact of the ABCD audit programme </vt:lpstr>
      <vt:lpstr>Exenatide audit: off licence use with insulin</vt:lpstr>
      <vt:lpstr>Exenatide audit: important safety issue uncovered</vt:lpstr>
      <vt:lpstr>ABCD audit data allowed us to re-assure about pancreatitis</vt:lpstr>
      <vt:lpstr>ABCD audit data allowed us to re-assure about pancreatitis</vt:lpstr>
      <vt:lpstr>GLP1-RAs in professional drivers</vt:lpstr>
      <vt:lpstr>Liraglutide in renal impairment</vt:lpstr>
      <vt:lpstr>Diabetes and NAFLD – impact of GLP-1 RA on ALT</vt:lpstr>
      <vt:lpstr>GLP1-RA  – predicting treatment response</vt:lpstr>
      <vt:lpstr>PowerPoint Presentation</vt:lpstr>
      <vt:lpstr>SGLT2 inhibitor audits</vt:lpstr>
      <vt:lpstr>SGLT2 inhibitor audits</vt:lpstr>
      <vt:lpstr>SGLT2 inhibitor audits</vt:lpstr>
      <vt:lpstr>SGLT2 inhibitor audits</vt:lpstr>
      <vt:lpstr>ABCD COVID-19 and Diabetes audit</vt:lpstr>
      <vt:lpstr>ABCD COVID-19 and Diabetes audit</vt:lpstr>
      <vt:lpstr>TESTOSTERONE DEFICIENCY IN MEN WITH TYPE 2 DIABETES</vt:lpstr>
      <vt:lpstr>ABCD worldwide audit of Testosterone and Diabetes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ABCD FreeStyle Libre Audit</vt:lpstr>
      <vt:lpstr>PowerPoint Presentation</vt:lpstr>
      <vt:lpstr>ABCD nationwide audit of FreeStyle Libre</vt:lpstr>
      <vt:lpstr>ABCD nationwide audit of FreeStyle Libre</vt:lpstr>
      <vt:lpstr>ABCD nationwide audit of FreeStyle Libre</vt:lpstr>
      <vt:lpstr>ABCD nationwide audit of FreeStyle Libre</vt:lpstr>
      <vt:lpstr>PowerPoint Presentation</vt:lpstr>
      <vt:lpstr>ABCD nationwide audit of FreeStyle Libre</vt:lpstr>
      <vt:lpstr>Glucose Monitoring Audit 2023:  focus on T2DM</vt:lpstr>
      <vt:lpstr>ABCD DIY-Artificial Pancreas Systems audit</vt:lpstr>
      <vt:lpstr>ABCD DTN-UK Hybrid Closed Loop Audit</vt:lpstr>
      <vt:lpstr>ABCD-DTN closed-loop insulin delivery audit</vt:lpstr>
      <vt:lpstr>PowerPoint Presentation</vt:lpstr>
      <vt:lpstr>ABCD DTN-UK Omnipod DASH audit</vt:lpstr>
      <vt:lpstr>ABCD Fellow Opportunities!</vt:lpstr>
      <vt:lpstr>Conclusion</vt:lpstr>
      <vt:lpstr>Thank you to all the audit contributors!</vt:lpstr>
      <vt:lpstr>Thank you to all the audit contributors!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Time in Range Revolution</dc:title>
  <dc:creator>Copeland, Nichola</dc:creator>
  <cp:lastModifiedBy>RYDER, Bob (SANDWELL AND WEST BIRMINGHAM HOSPITALS NHS TRUST)</cp:lastModifiedBy>
  <cp:revision>14</cp:revision>
  <dcterms:created xsi:type="dcterms:W3CDTF">2021-03-09T08:40:48Z</dcterms:created>
  <dcterms:modified xsi:type="dcterms:W3CDTF">2023-04-26T07:29:36Z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0x010100899A4B9792AB004EA6F154C95A902853</vt:lpwstr>
  </property>
</Properties>
</file>