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5" r:id="rId4"/>
    <p:sldId id="260" r:id="rId5"/>
    <p:sldId id="259" r:id="rId6"/>
    <p:sldId id="261" r:id="rId7"/>
    <p:sldId id="263" r:id="rId8"/>
    <p:sldId id="280" r:id="rId9"/>
    <p:sldId id="264" r:id="rId10"/>
    <p:sldId id="265" r:id="rId11"/>
    <p:sldId id="283" r:id="rId12"/>
    <p:sldId id="282" r:id="rId13"/>
    <p:sldId id="270" r:id="rId14"/>
    <p:sldId id="269" r:id="rId15"/>
    <p:sldId id="277" r:id="rId16"/>
    <p:sldId id="273" r:id="rId17"/>
    <p:sldId id="271" r:id="rId18"/>
    <p:sldId id="284" r:id="rId19"/>
    <p:sldId id="274" r:id="rId20"/>
    <p:sldId id="286" r:id="rId21"/>
    <p:sldId id="279" r:id="rId22"/>
    <p:sldId id="287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 snapToGrid="0">
      <p:cViewPr varScale="1">
        <p:scale>
          <a:sx n="82" d="100"/>
          <a:sy n="82" d="100"/>
        </p:scale>
        <p:origin x="7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manthsoghal@gmail.com" userId="15ba2ec4309f9b65" providerId="LiveId" clId="{F2E6E288-02A5-41EA-828D-1D00AA8A90E3}"/>
    <pc:docChg chg="undo custSel delSld modSld">
      <pc:chgData name="shamanthsoghal@gmail.com" userId="15ba2ec4309f9b65" providerId="LiveId" clId="{F2E6E288-02A5-41EA-828D-1D00AA8A90E3}" dt="2021-10-25T22:31:29.002" v="492" actId="1076"/>
      <pc:docMkLst>
        <pc:docMk/>
      </pc:docMkLst>
      <pc:sldChg chg="modSp mod setBg">
        <pc:chgData name="shamanthsoghal@gmail.com" userId="15ba2ec4309f9b65" providerId="LiveId" clId="{F2E6E288-02A5-41EA-828D-1D00AA8A90E3}" dt="2021-10-25T22:31:29.002" v="492" actId="1076"/>
        <pc:sldMkLst>
          <pc:docMk/>
          <pc:sldMk cId="1908529457" sldId="256"/>
        </pc:sldMkLst>
        <pc:spChg chg="mod">
          <ac:chgData name="shamanthsoghal@gmail.com" userId="15ba2ec4309f9b65" providerId="LiveId" clId="{F2E6E288-02A5-41EA-828D-1D00AA8A90E3}" dt="2021-10-25T22:31:29.002" v="492" actId="1076"/>
          <ac:spMkLst>
            <pc:docMk/>
            <pc:sldMk cId="1908529457" sldId="256"/>
            <ac:spMk id="2" creationId="{A0EE94C5-0B0D-49E1-B8C8-6659F179FE87}"/>
          </ac:spMkLst>
        </pc:spChg>
        <pc:spChg chg="mod">
          <ac:chgData name="shamanthsoghal@gmail.com" userId="15ba2ec4309f9b65" providerId="LiveId" clId="{F2E6E288-02A5-41EA-828D-1D00AA8A90E3}" dt="2021-10-25T22:21:29.197" v="357" actId="14100"/>
          <ac:spMkLst>
            <pc:docMk/>
            <pc:sldMk cId="1908529457" sldId="256"/>
            <ac:spMk id="3" creationId="{02F4D9F7-E2DF-4B2C-988B-E722009CA7F8}"/>
          </ac:spMkLst>
        </pc:spChg>
        <pc:picChg chg="mod">
          <ac:chgData name="shamanthsoghal@gmail.com" userId="15ba2ec4309f9b65" providerId="LiveId" clId="{F2E6E288-02A5-41EA-828D-1D00AA8A90E3}" dt="2021-10-25T22:31:05.659" v="489" actId="14100"/>
          <ac:picMkLst>
            <pc:docMk/>
            <pc:sldMk cId="1908529457" sldId="256"/>
            <ac:picMk id="5" creationId="{1DF8BCD1-EFE6-4A55-ADC6-17A8A6B357E3}"/>
          </ac:picMkLst>
        </pc:picChg>
      </pc:sldChg>
      <pc:sldChg chg="modSp mod setBg">
        <pc:chgData name="shamanthsoghal@gmail.com" userId="15ba2ec4309f9b65" providerId="LiveId" clId="{F2E6E288-02A5-41EA-828D-1D00AA8A90E3}" dt="2021-10-25T22:21:57.846" v="361" actId="20577"/>
        <pc:sldMkLst>
          <pc:docMk/>
          <pc:sldMk cId="2483270814" sldId="260"/>
        </pc:sldMkLst>
        <pc:spChg chg="mod">
          <ac:chgData name="shamanthsoghal@gmail.com" userId="15ba2ec4309f9b65" providerId="LiveId" clId="{F2E6E288-02A5-41EA-828D-1D00AA8A90E3}" dt="2021-10-25T22:21:57.846" v="361" actId="20577"/>
          <ac:spMkLst>
            <pc:docMk/>
            <pc:sldMk cId="2483270814" sldId="260"/>
            <ac:spMk id="12" creationId="{2DA61EB4-4CE3-4D84-9410-8093E38C9135}"/>
          </ac:spMkLst>
        </pc:spChg>
        <pc:spChg chg="mod">
          <ac:chgData name="shamanthsoghal@gmail.com" userId="15ba2ec4309f9b65" providerId="LiveId" clId="{F2E6E288-02A5-41EA-828D-1D00AA8A90E3}" dt="2021-10-25T22:21:52.404" v="359"/>
          <ac:spMkLst>
            <pc:docMk/>
            <pc:sldMk cId="2483270814" sldId="260"/>
            <ac:spMk id="18" creationId="{83AFBD8C-F217-4007-A606-DF9DB235801F}"/>
          </ac:spMkLst>
        </pc:spChg>
      </pc:sldChg>
      <pc:sldChg chg="modSp mod setBg">
        <pc:chgData name="shamanthsoghal@gmail.com" userId="15ba2ec4309f9b65" providerId="LiveId" clId="{F2E6E288-02A5-41EA-828D-1D00AA8A90E3}" dt="2021-10-25T21:59:08.349" v="13" actId="113"/>
        <pc:sldMkLst>
          <pc:docMk/>
          <pc:sldMk cId="786852889" sldId="261"/>
        </pc:sldMkLst>
        <pc:spChg chg="mod">
          <ac:chgData name="shamanthsoghal@gmail.com" userId="15ba2ec4309f9b65" providerId="LiveId" clId="{F2E6E288-02A5-41EA-828D-1D00AA8A90E3}" dt="2021-10-25T21:58:53.497" v="11" actId="115"/>
          <ac:spMkLst>
            <pc:docMk/>
            <pc:sldMk cId="786852889" sldId="261"/>
            <ac:spMk id="2" creationId="{F91EB7B6-CC06-4D13-909A-542D7DF1330F}"/>
          </ac:spMkLst>
        </pc:spChg>
        <pc:spChg chg="mod">
          <ac:chgData name="shamanthsoghal@gmail.com" userId="15ba2ec4309f9b65" providerId="LiveId" clId="{F2E6E288-02A5-41EA-828D-1D00AA8A90E3}" dt="2021-10-25T21:59:08.349" v="13" actId="113"/>
          <ac:spMkLst>
            <pc:docMk/>
            <pc:sldMk cId="786852889" sldId="261"/>
            <ac:spMk id="8" creationId="{19BD9CC5-2455-4811-946B-D191EBE0D9B1}"/>
          </ac:spMkLst>
        </pc:spChg>
      </pc:sldChg>
      <pc:sldChg chg="setBg">
        <pc:chgData name="shamanthsoghal@gmail.com" userId="15ba2ec4309f9b65" providerId="LiveId" clId="{F2E6E288-02A5-41EA-828D-1D00AA8A90E3}" dt="2021-10-25T21:58:40.738" v="7"/>
        <pc:sldMkLst>
          <pc:docMk/>
          <pc:sldMk cId="3762910319" sldId="266"/>
        </pc:sldMkLst>
      </pc:sldChg>
      <pc:sldChg chg="addSp delSp modSp del mod">
        <pc:chgData name="shamanthsoghal@gmail.com" userId="15ba2ec4309f9b65" providerId="LiveId" clId="{F2E6E288-02A5-41EA-828D-1D00AA8A90E3}" dt="2021-10-25T22:13:47.120" v="272" actId="47"/>
        <pc:sldMkLst>
          <pc:docMk/>
          <pc:sldMk cId="846714065" sldId="267"/>
        </pc:sldMkLst>
        <pc:spChg chg="del mod">
          <ac:chgData name="shamanthsoghal@gmail.com" userId="15ba2ec4309f9b65" providerId="LiveId" clId="{F2E6E288-02A5-41EA-828D-1D00AA8A90E3}" dt="2021-10-25T22:06:46.526" v="132" actId="21"/>
          <ac:spMkLst>
            <pc:docMk/>
            <pc:sldMk cId="846714065" sldId="267"/>
            <ac:spMk id="2" creationId="{30C5A485-B31D-4D55-A301-C248F7E772E2}"/>
          </ac:spMkLst>
        </pc:spChg>
        <pc:spChg chg="mod">
          <ac:chgData name="shamanthsoghal@gmail.com" userId="15ba2ec4309f9b65" providerId="LiveId" clId="{F2E6E288-02A5-41EA-828D-1D00AA8A90E3}" dt="2021-10-25T22:01:04.161" v="30" actId="1076"/>
          <ac:spMkLst>
            <pc:docMk/>
            <pc:sldMk cId="846714065" sldId="267"/>
            <ac:spMk id="3" creationId="{1A1A45C2-A045-4BBA-9B52-03A80946F68D}"/>
          </ac:spMkLst>
        </pc:spChg>
        <pc:spChg chg="add del mod">
          <ac:chgData name="shamanthsoghal@gmail.com" userId="15ba2ec4309f9b65" providerId="LiveId" clId="{F2E6E288-02A5-41EA-828D-1D00AA8A90E3}" dt="2021-10-25T22:06:02.073" v="118" actId="21"/>
          <ac:spMkLst>
            <pc:docMk/>
            <pc:sldMk cId="846714065" sldId="267"/>
            <ac:spMk id="4" creationId="{3C26E223-2841-4483-B1A4-2AB6849BF496}"/>
          </ac:spMkLst>
        </pc:spChg>
        <pc:spChg chg="add mod">
          <ac:chgData name="shamanthsoghal@gmail.com" userId="15ba2ec4309f9b65" providerId="LiveId" clId="{F2E6E288-02A5-41EA-828D-1D00AA8A90E3}" dt="2021-10-25T22:06:46.526" v="132" actId="21"/>
          <ac:spMkLst>
            <pc:docMk/>
            <pc:sldMk cId="846714065" sldId="267"/>
            <ac:spMk id="6" creationId="{9E633CEC-FF44-4D61-838B-F54A6EC25795}"/>
          </ac:spMkLst>
        </pc:spChg>
      </pc:sldChg>
      <pc:sldChg chg="addSp delSp modSp del mod">
        <pc:chgData name="shamanthsoghal@gmail.com" userId="15ba2ec4309f9b65" providerId="LiveId" clId="{F2E6E288-02A5-41EA-828D-1D00AA8A90E3}" dt="2021-10-25T22:13:46.029" v="271" actId="47"/>
        <pc:sldMkLst>
          <pc:docMk/>
          <pc:sldMk cId="1528465631" sldId="268"/>
        </pc:sldMkLst>
        <pc:spChg chg="del">
          <ac:chgData name="shamanthsoghal@gmail.com" userId="15ba2ec4309f9b65" providerId="LiveId" clId="{F2E6E288-02A5-41EA-828D-1D00AA8A90E3}" dt="2021-10-25T22:00:07.032" v="14" actId="21"/>
          <ac:spMkLst>
            <pc:docMk/>
            <pc:sldMk cId="1528465631" sldId="268"/>
            <ac:spMk id="3" creationId="{33B4077B-0B57-42B0-92BC-345AC544CDD3}"/>
          </ac:spMkLst>
        </pc:spChg>
        <pc:spChg chg="add mod">
          <ac:chgData name="shamanthsoghal@gmail.com" userId="15ba2ec4309f9b65" providerId="LiveId" clId="{F2E6E288-02A5-41EA-828D-1D00AA8A90E3}" dt="2021-10-25T22:00:07.032" v="14" actId="21"/>
          <ac:spMkLst>
            <pc:docMk/>
            <pc:sldMk cId="1528465631" sldId="268"/>
            <ac:spMk id="5" creationId="{7641CD9B-32B7-4F09-BA3E-C202ECCD2493}"/>
          </ac:spMkLst>
        </pc:spChg>
      </pc:sldChg>
      <pc:sldChg chg="setBg">
        <pc:chgData name="shamanthsoghal@gmail.com" userId="15ba2ec4309f9b65" providerId="LiveId" clId="{F2E6E288-02A5-41EA-828D-1D00AA8A90E3}" dt="2021-10-25T22:13:56.911" v="273"/>
        <pc:sldMkLst>
          <pc:docMk/>
          <pc:sldMk cId="1401330634" sldId="270"/>
        </pc:sldMkLst>
      </pc:sldChg>
      <pc:sldChg chg="modSp mod">
        <pc:chgData name="shamanthsoghal@gmail.com" userId="15ba2ec4309f9b65" providerId="LiveId" clId="{F2E6E288-02A5-41EA-828D-1D00AA8A90E3}" dt="2021-10-25T22:27:56.313" v="445" actId="14100"/>
        <pc:sldMkLst>
          <pc:docMk/>
          <pc:sldMk cId="1784985738" sldId="271"/>
        </pc:sldMkLst>
        <pc:spChg chg="mod">
          <ac:chgData name="shamanthsoghal@gmail.com" userId="15ba2ec4309f9b65" providerId="LiveId" clId="{F2E6E288-02A5-41EA-828D-1D00AA8A90E3}" dt="2021-10-25T22:27:56.313" v="445" actId="14100"/>
          <ac:spMkLst>
            <pc:docMk/>
            <pc:sldMk cId="1784985738" sldId="271"/>
            <ac:spMk id="5" creationId="{5F0FB2B1-37CC-4136-815D-C50A2FAC8F62}"/>
          </ac:spMkLst>
        </pc:spChg>
        <pc:spChg chg="mod">
          <ac:chgData name="shamanthsoghal@gmail.com" userId="15ba2ec4309f9b65" providerId="LiveId" clId="{F2E6E288-02A5-41EA-828D-1D00AA8A90E3}" dt="2021-10-25T22:27:52.710" v="444" actId="14100"/>
          <ac:spMkLst>
            <pc:docMk/>
            <pc:sldMk cId="1784985738" sldId="271"/>
            <ac:spMk id="6" creationId="{F762CD21-348D-4100-B6D3-53D907AB03AC}"/>
          </ac:spMkLst>
        </pc:spChg>
      </pc:sldChg>
      <pc:sldChg chg="modSp mod">
        <pc:chgData name="shamanthsoghal@gmail.com" userId="15ba2ec4309f9b65" providerId="LiveId" clId="{F2E6E288-02A5-41EA-828D-1D00AA8A90E3}" dt="2021-10-25T22:20:42.136" v="352" actId="1076"/>
        <pc:sldMkLst>
          <pc:docMk/>
          <pc:sldMk cId="2667616648" sldId="275"/>
        </pc:sldMkLst>
        <pc:spChg chg="mod">
          <ac:chgData name="shamanthsoghal@gmail.com" userId="15ba2ec4309f9b65" providerId="LiveId" clId="{F2E6E288-02A5-41EA-828D-1D00AA8A90E3}" dt="2021-10-25T22:20:39.141" v="351" actId="255"/>
          <ac:spMkLst>
            <pc:docMk/>
            <pc:sldMk cId="2667616648" sldId="275"/>
            <ac:spMk id="2" creationId="{1F48FE2F-77EF-4F54-BDA5-CDF755B8E9D7}"/>
          </ac:spMkLst>
        </pc:spChg>
        <pc:spChg chg="mod">
          <ac:chgData name="shamanthsoghal@gmail.com" userId="15ba2ec4309f9b65" providerId="LiveId" clId="{F2E6E288-02A5-41EA-828D-1D00AA8A90E3}" dt="2021-10-25T22:20:42.136" v="352" actId="1076"/>
          <ac:spMkLst>
            <pc:docMk/>
            <pc:sldMk cId="2667616648" sldId="275"/>
            <ac:spMk id="4" creationId="{FC499022-F853-4851-BADE-931CA6F6D837}"/>
          </ac:spMkLst>
        </pc:spChg>
      </pc:sldChg>
      <pc:sldChg chg="del">
        <pc:chgData name="shamanthsoghal@gmail.com" userId="15ba2ec4309f9b65" providerId="LiveId" clId="{F2E6E288-02A5-41EA-828D-1D00AA8A90E3}" dt="2021-10-25T22:30:19.985" v="488" actId="47"/>
        <pc:sldMkLst>
          <pc:docMk/>
          <pc:sldMk cId="1060072015" sldId="278"/>
        </pc:sldMkLst>
      </pc:sldChg>
      <pc:sldChg chg="addSp delSp modSp mod">
        <pc:chgData name="shamanthsoghal@gmail.com" userId="15ba2ec4309f9b65" providerId="LiveId" clId="{F2E6E288-02A5-41EA-828D-1D00AA8A90E3}" dt="2021-10-25T22:29:51.870" v="486" actId="122"/>
        <pc:sldMkLst>
          <pc:docMk/>
          <pc:sldMk cId="1228842074" sldId="279"/>
        </pc:sldMkLst>
        <pc:spChg chg="mod">
          <ac:chgData name="shamanthsoghal@gmail.com" userId="15ba2ec4309f9b65" providerId="LiveId" clId="{F2E6E288-02A5-41EA-828D-1D00AA8A90E3}" dt="2021-10-25T22:28:59.899" v="453" actId="1076"/>
          <ac:spMkLst>
            <pc:docMk/>
            <pc:sldMk cId="1228842074" sldId="279"/>
            <ac:spMk id="2" creationId="{79E179D4-E05E-4A0F-BF45-D23CFD8BE910}"/>
          </ac:spMkLst>
        </pc:spChg>
        <pc:spChg chg="del mod">
          <ac:chgData name="shamanthsoghal@gmail.com" userId="15ba2ec4309f9b65" providerId="LiveId" clId="{F2E6E288-02A5-41EA-828D-1D00AA8A90E3}" dt="2021-10-25T22:18:30.642" v="322" actId="478"/>
          <ac:spMkLst>
            <pc:docMk/>
            <pc:sldMk cId="1228842074" sldId="279"/>
            <ac:spMk id="3" creationId="{587886CF-04C1-40A8-A27C-34C48641F82F}"/>
          </ac:spMkLst>
        </pc:spChg>
        <pc:spChg chg="add mod">
          <ac:chgData name="shamanthsoghal@gmail.com" userId="15ba2ec4309f9b65" providerId="LiveId" clId="{F2E6E288-02A5-41EA-828D-1D00AA8A90E3}" dt="2021-10-25T22:29:51.870" v="486" actId="122"/>
          <ac:spMkLst>
            <pc:docMk/>
            <pc:sldMk cId="1228842074" sldId="279"/>
            <ac:spMk id="5" creationId="{F3964AF6-F9A0-4335-A91F-9A93D292AEA3}"/>
          </ac:spMkLst>
        </pc:spChg>
        <pc:graphicFrameChg chg="mod">
          <ac:chgData name="shamanthsoghal@gmail.com" userId="15ba2ec4309f9b65" providerId="LiveId" clId="{F2E6E288-02A5-41EA-828D-1D00AA8A90E3}" dt="2021-10-25T22:28:47.546" v="451" actId="1076"/>
          <ac:graphicFrameMkLst>
            <pc:docMk/>
            <pc:sldMk cId="1228842074" sldId="279"/>
            <ac:graphicFrameMk id="4" creationId="{49CD59B2-B85D-4418-B68E-07554CB556D6}"/>
          </ac:graphicFrameMkLst>
        </pc:graphicFrameChg>
      </pc:sldChg>
      <pc:sldChg chg="addSp delSp modSp del mod">
        <pc:chgData name="shamanthsoghal@gmail.com" userId="15ba2ec4309f9b65" providerId="LiveId" clId="{F2E6E288-02A5-41EA-828D-1D00AA8A90E3}" dt="2021-10-25T22:30:16.491" v="487" actId="47"/>
        <pc:sldMkLst>
          <pc:docMk/>
          <pc:sldMk cId="2932185471" sldId="281"/>
        </pc:sldMkLst>
        <pc:spChg chg="mod">
          <ac:chgData name="shamanthsoghal@gmail.com" userId="15ba2ec4309f9b65" providerId="LiveId" clId="{F2E6E288-02A5-41EA-828D-1D00AA8A90E3}" dt="2021-10-25T22:29:05.164" v="454" actId="21"/>
          <ac:spMkLst>
            <pc:docMk/>
            <pc:sldMk cId="2932185471" sldId="281"/>
            <ac:spMk id="2" creationId="{AB5B0859-4B41-408A-BA38-1516D1DFFFEE}"/>
          </ac:spMkLst>
        </pc:spChg>
        <pc:spChg chg="del mod">
          <ac:chgData name="shamanthsoghal@gmail.com" userId="15ba2ec4309f9b65" providerId="LiveId" clId="{F2E6E288-02A5-41EA-828D-1D00AA8A90E3}" dt="2021-10-25T22:29:24.899" v="479" actId="21"/>
          <ac:spMkLst>
            <pc:docMk/>
            <pc:sldMk cId="2932185471" sldId="281"/>
            <ac:spMk id="3" creationId="{8A43F891-3CAB-4614-88F3-A5C8C437D8AA}"/>
          </ac:spMkLst>
        </pc:spChg>
        <pc:spChg chg="add mod">
          <ac:chgData name="shamanthsoghal@gmail.com" userId="15ba2ec4309f9b65" providerId="LiveId" clId="{F2E6E288-02A5-41EA-828D-1D00AA8A90E3}" dt="2021-10-25T22:29:24.899" v="479" actId="21"/>
          <ac:spMkLst>
            <pc:docMk/>
            <pc:sldMk cId="2932185471" sldId="281"/>
            <ac:spMk id="5" creationId="{B6739327-4E50-422F-AC9C-C705F75F1458}"/>
          </ac:spMkLst>
        </pc:spChg>
      </pc:sldChg>
      <pc:sldChg chg="addSp delSp modSp mod">
        <pc:chgData name="shamanthsoghal@gmail.com" userId="15ba2ec4309f9b65" providerId="LiveId" clId="{F2E6E288-02A5-41EA-828D-1D00AA8A90E3}" dt="2021-10-25T22:13:30.724" v="270" actId="20577"/>
        <pc:sldMkLst>
          <pc:docMk/>
          <pc:sldMk cId="331472263" sldId="283"/>
        </pc:sldMkLst>
        <pc:spChg chg="mod">
          <ac:chgData name="shamanthsoghal@gmail.com" userId="15ba2ec4309f9b65" providerId="LiveId" clId="{F2E6E288-02A5-41EA-828D-1D00AA8A90E3}" dt="2021-10-25T22:12:50.963" v="264" actId="1076"/>
          <ac:spMkLst>
            <pc:docMk/>
            <pc:sldMk cId="331472263" sldId="283"/>
            <ac:spMk id="3" creationId="{721164B0-9404-428F-881C-F32E7D7B9B5E}"/>
          </ac:spMkLst>
        </pc:spChg>
        <pc:spChg chg="mod">
          <ac:chgData name="shamanthsoghal@gmail.com" userId="15ba2ec4309f9b65" providerId="LiveId" clId="{F2E6E288-02A5-41EA-828D-1D00AA8A90E3}" dt="2021-10-25T22:13:30.724" v="270" actId="20577"/>
          <ac:spMkLst>
            <pc:docMk/>
            <pc:sldMk cId="331472263" sldId="283"/>
            <ac:spMk id="6" creationId="{8205102B-E7AA-4C74-A1BA-AF7E0C22BE9C}"/>
          </ac:spMkLst>
        </pc:spChg>
        <pc:spChg chg="mod">
          <ac:chgData name="shamanthsoghal@gmail.com" userId="15ba2ec4309f9b65" providerId="LiveId" clId="{F2E6E288-02A5-41EA-828D-1D00AA8A90E3}" dt="2021-10-25T22:12:56.001" v="265" actId="1076"/>
          <ac:spMkLst>
            <pc:docMk/>
            <pc:sldMk cId="331472263" sldId="283"/>
            <ac:spMk id="7" creationId="{13F2CDF3-C695-4751-85EE-5E38F8DA9F2D}"/>
          </ac:spMkLst>
        </pc:spChg>
        <pc:spChg chg="mod">
          <ac:chgData name="shamanthsoghal@gmail.com" userId="15ba2ec4309f9b65" providerId="LiveId" clId="{F2E6E288-02A5-41EA-828D-1D00AA8A90E3}" dt="2021-10-25T22:13:01.174" v="266" actId="1076"/>
          <ac:spMkLst>
            <pc:docMk/>
            <pc:sldMk cId="331472263" sldId="283"/>
            <ac:spMk id="8" creationId="{0EE28B6E-C873-4891-B532-18635127E506}"/>
          </ac:spMkLst>
        </pc:spChg>
        <pc:spChg chg="add del">
          <ac:chgData name="shamanthsoghal@gmail.com" userId="15ba2ec4309f9b65" providerId="LiveId" clId="{F2E6E288-02A5-41EA-828D-1D00AA8A90E3}" dt="2021-10-25T22:05:55.385" v="117" actId="22"/>
          <ac:spMkLst>
            <pc:docMk/>
            <pc:sldMk cId="331472263" sldId="283"/>
            <ac:spMk id="9" creationId="{6959AB99-159E-463D-9F53-986DA195E9B7}"/>
          </ac:spMkLst>
        </pc:spChg>
        <pc:spChg chg="add mod">
          <ac:chgData name="shamanthsoghal@gmail.com" userId="15ba2ec4309f9b65" providerId="LiveId" clId="{F2E6E288-02A5-41EA-828D-1D00AA8A90E3}" dt="2021-10-25T22:13:09.334" v="268" actId="1076"/>
          <ac:spMkLst>
            <pc:docMk/>
            <pc:sldMk cId="331472263" sldId="283"/>
            <ac:spMk id="10" creationId="{6BC6679C-4337-42A0-AFAF-EDE22A441188}"/>
          </ac:spMkLst>
        </pc:spChg>
        <pc:spChg chg="add mod">
          <ac:chgData name="shamanthsoghal@gmail.com" userId="15ba2ec4309f9b65" providerId="LiveId" clId="{F2E6E288-02A5-41EA-828D-1D00AA8A90E3}" dt="2021-10-25T22:13:12.824" v="269" actId="1076"/>
          <ac:spMkLst>
            <pc:docMk/>
            <pc:sldMk cId="331472263" sldId="283"/>
            <ac:spMk id="11" creationId="{F517E2A1-291F-4553-9F7B-861B4446FC4F}"/>
          </ac:spMkLst>
        </pc:spChg>
      </pc:sldChg>
      <pc:sldChg chg="modSp mod">
        <pc:chgData name="shamanthsoghal@gmail.com" userId="15ba2ec4309f9b65" providerId="LiveId" clId="{F2E6E288-02A5-41EA-828D-1D00AA8A90E3}" dt="2021-10-25T22:25:58.665" v="422" actId="14100"/>
        <pc:sldMkLst>
          <pc:docMk/>
          <pc:sldMk cId="669801934" sldId="284"/>
        </pc:sldMkLst>
        <pc:spChg chg="mod">
          <ac:chgData name="shamanthsoghal@gmail.com" userId="15ba2ec4309f9b65" providerId="LiveId" clId="{F2E6E288-02A5-41EA-828D-1D00AA8A90E3}" dt="2021-10-25T22:25:58.665" v="422" actId="14100"/>
          <ac:spMkLst>
            <pc:docMk/>
            <pc:sldMk cId="669801934" sldId="284"/>
            <ac:spMk id="4" creationId="{51DD90AF-531C-486C-9196-A4F56C51EAD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7F26A-3748-477C-AEAE-E24DB18C5B8E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00673E7-1023-49E4-A3FF-AB0D8FE9EE59}">
      <dgm:prSet phldrT="[Text]" custT="1"/>
      <dgm:spPr/>
      <dgm:t>
        <a:bodyPr/>
        <a:lstStyle/>
        <a:p>
          <a:r>
            <a:rPr lang="en-GB" sz="1600" dirty="0"/>
            <a:t>INSULIN deficiency</a:t>
          </a:r>
        </a:p>
        <a:p>
          <a:r>
            <a:rPr lang="en-GB" sz="1600" dirty="0"/>
            <a:t>Relative or absolute</a:t>
          </a:r>
          <a:endParaRPr lang="en-IN" sz="1600" dirty="0"/>
        </a:p>
      </dgm:t>
    </dgm:pt>
    <dgm:pt modelId="{03A16CF5-1546-4B5C-8C55-65390DB9330A}" type="parTrans" cxnId="{6EC5D657-11FD-4942-B9CC-713147A51E34}">
      <dgm:prSet/>
      <dgm:spPr/>
      <dgm:t>
        <a:bodyPr/>
        <a:lstStyle/>
        <a:p>
          <a:endParaRPr lang="en-IN" sz="1800"/>
        </a:p>
      </dgm:t>
    </dgm:pt>
    <dgm:pt modelId="{06233C84-20E3-497A-8FDF-FC9DCB6B56D6}" type="sibTrans" cxnId="{6EC5D657-11FD-4942-B9CC-713147A51E34}">
      <dgm:prSet/>
      <dgm:spPr/>
      <dgm:t>
        <a:bodyPr/>
        <a:lstStyle/>
        <a:p>
          <a:endParaRPr lang="en-IN" sz="1800"/>
        </a:p>
      </dgm:t>
    </dgm:pt>
    <dgm:pt modelId="{BE62CEB1-7CD8-4D89-83F3-23976AA43F8D}">
      <dgm:prSet phldrT="[Text]" custT="1"/>
      <dgm:spPr/>
      <dgm:t>
        <a:bodyPr/>
        <a:lstStyle/>
        <a:p>
          <a:r>
            <a:rPr lang="en-GB" sz="1600" dirty="0"/>
            <a:t>Counter regulatory hormone excess</a:t>
          </a:r>
        </a:p>
        <a:p>
          <a:r>
            <a:rPr lang="en-GB" sz="1600" dirty="0"/>
            <a:t>(Glucagon, cortisol, GH, catecholamines)</a:t>
          </a:r>
          <a:endParaRPr lang="en-IN" sz="1600" dirty="0"/>
        </a:p>
      </dgm:t>
    </dgm:pt>
    <dgm:pt modelId="{66070287-6F0A-446B-A5E4-D9E6329E388D}" type="parTrans" cxnId="{1B0A67C5-07F5-4B27-BAC5-E1C2D6FD8B70}">
      <dgm:prSet/>
      <dgm:spPr/>
      <dgm:t>
        <a:bodyPr/>
        <a:lstStyle/>
        <a:p>
          <a:endParaRPr lang="en-IN" sz="1800"/>
        </a:p>
      </dgm:t>
    </dgm:pt>
    <dgm:pt modelId="{544A7A7F-05A0-4059-83EE-6B0C18BB6956}" type="sibTrans" cxnId="{1B0A67C5-07F5-4B27-BAC5-E1C2D6FD8B70}">
      <dgm:prSet/>
      <dgm:spPr/>
      <dgm:t>
        <a:bodyPr/>
        <a:lstStyle/>
        <a:p>
          <a:endParaRPr lang="en-IN" sz="1800"/>
        </a:p>
      </dgm:t>
    </dgm:pt>
    <dgm:pt modelId="{8BA9D0A1-952D-4F1A-89EA-E73B1A539877}" type="pres">
      <dgm:prSet presAssocID="{F267F26A-3748-477C-AEAE-E24DB18C5B8E}" presName="compositeShape" presStyleCnt="0">
        <dgm:presLayoutVars>
          <dgm:chMax val="2"/>
          <dgm:dir/>
          <dgm:resizeHandles val="exact"/>
        </dgm:presLayoutVars>
      </dgm:prSet>
      <dgm:spPr/>
    </dgm:pt>
    <dgm:pt modelId="{21CC7B9E-FFB7-48F1-A0B2-60B1BE516CC6}" type="pres">
      <dgm:prSet presAssocID="{F267F26A-3748-477C-AEAE-E24DB18C5B8E}" presName="divider" presStyleLbl="fgShp" presStyleIdx="0" presStyleCnt="1"/>
      <dgm:spPr/>
    </dgm:pt>
    <dgm:pt modelId="{25C78227-46D3-4EDC-A9B2-3F285AAF266D}" type="pres">
      <dgm:prSet presAssocID="{E00673E7-1023-49E4-A3FF-AB0D8FE9EE59}" presName="downArrow" presStyleLbl="node1" presStyleIdx="0" presStyleCnt="2" custScaleX="49844" custLinFactNeighborX="2326" custLinFactNeighborY="-1170"/>
      <dgm:spPr/>
    </dgm:pt>
    <dgm:pt modelId="{C219A1BF-6118-4DE5-B68D-078DE51D4939}" type="pres">
      <dgm:prSet presAssocID="{E00673E7-1023-49E4-A3FF-AB0D8FE9EE59}" presName="downArrowText" presStyleLbl="revTx" presStyleIdx="0" presStyleCnt="2" custScaleX="174886">
        <dgm:presLayoutVars>
          <dgm:bulletEnabled val="1"/>
        </dgm:presLayoutVars>
      </dgm:prSet>
      <dgm:spPr/>
    </dgm:pt>
    <dgm:pt modelId="{947655D2-BFC9-468E-80B9-E0F52E5ABDAD}" type="pres">
      <dgm:prSet presAssocID="{BE62CEB1-7CD8-4D89-83F3-23976AA43F8D}" presName="upArrow" presStyleLbl="node1" presStyleIdx="1" presStyleCnt="2" custScaleX="39302"/>
      <dgm:spPr/>
    </dgm:pt>
    <dgm:pt modelId="{D7A22EE1-BFD6-4EC0-A1FD-81F1B042CABF}" type="pres">
      <dgm:prSet presAssocID="{BE62CEB1-7CD8-4D89-83F3-23976AA43F8D}" presName="upArrowText" presStyleLbl="revTx" presStyleIdx="1" presStyleCnt="2" custScaleX="221114">
        <dgm:presLayoutVars>
          <dgm:bulletEnabled val="1"/>
        </dgm:presLayoutVars>
      </dgm:prSet>
      <dgm:spPr/>
    </dgm:pt>
  </dgm:ptLst>
  <dgm:cxnLst>
    <dgm:cxn modelId="{0156C620-D5A6-4300-AB24-16557F15D9F9}" type="presOf" srcId="{F267F26A-3748-477C-AEAE-E24DB18C5B8E}" destId="{8BA9D0A1-952D-4F1A-89EA-E73B1A539877}" srcOrd="0" destOrd="0" presId="urn:microsoft.com/office/officeart/2005/8/layout/arrow3"/>
    <dgm:cxn modelId="{74E38347-1CF3-455E-9F82-1D4FCAFE7AC0}" type="presOf" srcId="{BE62CEB1-7CD8-4D89-83F3-23976AA43F8D}" destId="{D7A22EE1-BFD6-4EC0-A1FD-81F1B042CABF}" srcOrd="0" destOrd="0" presId="urn:microsoft.com/office/officeart/2005/8/layout/arrow3"/>
    <dgm:cxn modelId="{BB734D68-45B5-44EF-A5E6-42BFE0A61F65}" type="presOf" srcId="{E00673E7-1023-49E4-A3FF-AB0D8FE9EE59}" destId="{C219A1BF-6118-4DE5-B68D-078DE51D4939}" srcOrd="0" destOrd="0" presId="urn:microsoft.com/office/officeart/2005/8/layout/arrow3"/>
    <dgm:cxn modelId="{6EC5D657-11FD-4942-B9CC-713147A51E34}" srcId="{F267F26A-3748-477C-AEAE-E24DB18C5B8E}" destId="{E00673E7-1023-49E4-A3FF-AB0D8FE9EE59}" srcOrd="0" destOrd="0" parTransId="{03A16CF5-1546-4B5C-8C55-65390DB9330A}" sibTransId="{06233C84-20E3-497A-8FDF-FC9DCB6B56D6}"/>
    <dgm:cxn modelId="{1B0A67C5-07F5-4B27-BAC5-E1C2D6FD8B70}" srcId="{F267F26A-3748-477C-AEAE-E24DB18C5B8E}" destId="{BE62CEB1-7CD8-4D89-83F3-23976AA43F8D}" srcOrd="1" destOrd="0" parTransId="{66070287-6F0A-446B-A5E4-D9E6329E388D}" sibTransId="{544A7A7F-05A0-4059-83EE-6B0C18BB6956}"/>
    <dgm:cxn modelId="{44D1ABAB-EEC2-4540-B17A-3E35FA853D42}" type="presParOf" srcId="{8BA9D0A1-952D-4F1A-89EA-E73B1A539877}" destId="{21CC7B9E-FFB7-48F1-A0B2-60B1BE516CC6}" srcOrd="0" destOrd="0" presId="urn:microsoft.com/office/officeart/2005/8/layout/arrow3"/>
    <dgm:cxn modelId="{831984D5-3865-4494-9558-5BEC0EBA1B7B}" type="presParOf" srcId="{8BA9D0A1-952D-4F1A-89EA-E73B1A539877}" destId="{25C78227-46D3-4EDC-A9B2-3F285AAF266D}" srcOrd="1" destOrd="0" presId="urn:microsoft.com/office/officeart/2005/8/layout/arrow3"/>
    <dgm:cxn modelId="{0AECB330-5108-4983-A4DB-6C337015BC5E}" type="presParOf" srcId="{8BA9D0A1-952D-4F1A-89EA-E73B1A539877}" destId="{C219A1BF-6118-4DE5-B68D-078DE51D4939}" srcOrd="2" destOrd="0" presId="urn:microsoft.com/office/officeart/2005/8/layout/arrow3"/>
    <dgm:cxn modelId="{FAC34342-F106-42E3-A808-83BCE5D9190C}" type="presParOf" srcId="{8BA9D0A1-952D-4F1A-89EA-E73B1A539877}" destId="{947655D2-BFC9-468E-80B9-E0F52E5ABDAD}" srcOrd="3" destOrd="0" presId="urn:microsoft.com/office/officeart/2005/8/layout/arrow3"/>
    <dgm:cxn modelId="{16B666C4-9BB5-4534-BA70-9FAF77BC453C}" type="presParOf" srcId="{8BA9D0A1-952D-4F1A-89EA-E73B1A539877}" destId="{D7A22EE1-BFD6-4EC0-A1FD-81F1B042CAB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2CD5D4-0D94-4830-BCED-7C6672C14C5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49862BD-62D9-4E49-AED7-8F45AFCB4830}">
      <dgm:prSet phldrT="[Text]" custT="1"/>
      <dgm:spPr/>
      <dgm:t>
        <a:bodyPr/>
        <a:lstStyle/>
        <a:p>
          <a:r>
            <a:rPr lang="en-US" sz="1600" dirty="0"/>
            <a:t>To gradually</a:t>
          </a:r>
        </a:p>
        <a:p>
          <a:r>
            <a:rPr lang="en-US" sz="1600" dirty="0"/>
            <a:t> and safely</a:t>
          </a:r>
          <a:r>
            <a:rPr lang="en-US" sz="1400" dirty="0"/>
            <a:t>: </a:t>
          </a:r>
          <a:endParaRPr lang="en-IN" sz="1400" dirty="0"/>
        </a:p>
      </dgm:t>
    </dgm:pt>
    <dgm:pt modelId="{4067FF2B-9EAC-4EA5-89E2-B5EB6338F466}" type="parTrans" cxnId="{3FBEA822-CDEF-42EA-9D6F-4A750AB00057}">
      <dgm:prSet/>
      <dgm:spPr/>
      <dgm:t>
        <a:bodyPr/>
        <a:lstStyle/>
        <a:p>
          <a:endParaRPr lang="en-IN"/>
        </a:p>
      </dgm:t>
    </dgm:pt>
    <dgm:pt modelId="{3A9FF96B-1AE7-4C64-B073-7F97545E3D51}" type="sibTrans" cxnId="{3FBEA822-CDEF-42EA-9D6F-4A750AB00057}">
      <dgm:prSet/>
      <dgm:spPr/>
      <dgm:t>
        <a:bodyPr/>
        <a:lstStyle/>
        <a:p>
          <a:endParaRPr lang="en-IN"/>
        </a:p>
      </dgm:t>
    </dgm:pt>
    <dgm:pt modelId="{A63B9DF6-7FD1-48BA-B325-2EF689255FD6}">
      <dgm:prSet phldrT="[Text]" custT="1"/>
      <dgm:spPr/>
      <dgm:t>
        <a:bodyPr/>
        <a:lstStyle/>
        <a:p>
          <a:endParaRPr lang="en-IN" sz="1800" dirty="0"/>
        </a:p>
      </dgm:t>
    </dgm:pt>
    <dgm:pt modelId="{9C879804-5E79-4972-AF8B-82F7E6198F65}" type="parTrans" cxnId="{F71D15A3-70B9-4A6B-B9F2-9B9A51CA0A74}">
      <dgm:prSet/>
      <dgm:spPr/>
      <dgm:t>
        <a:bodyPr/>
        <a:lstStyle/>
        <a:p>
          <a:endParaRPr lang="en-IN"/>
        </a:p>
      </dgm:t>
    </dgm:pt>
    <dgm:pt modelId="{A08E36FF-6BDF-464D-A868-B59DC0C72711}" type="sibTrans" cxnId="{F71D15A3-70B9-4A6B-B9F2-9B9A51CA0A74}">
      <dgm:prSet/>
      <dgm:spPr/>
      <dgm:t>
        <a:bodyPr/>
        <a:lstStyle/>
        <a:p>
          <a:endParaRPr lang="en-IN"/>
        </a:p>
      </dgm:t>
    </dgm:pt>
    <dgm:pt modelId="{2B13C76B-3B14-4856-95F8-2706F5085B11}">
      <dgm:prSet phldrT="[Text]" custT="1"/>
      <dgm:spPr/>
      <dgm:t>
        <a:bodyPr/>
        <a:lstStyle/>
        <a:p>
          <a:r>
            <a:rPr lang="en-US" sz="1600" dirty="0"/>
            <a:t>To </a:t>
          </a:r>
        </a:p>
        <a:p>
          <a:r>
            <a:rPr lang="en-US" sz="1600" dirty="0"/>
            <a:t>prevent</a:t>
          </a:r>
          <a:endParaRPr lang="en-IN" sz="1600" dirty="0"/>
        </a:p>
      </dgm:t>
    </dgm:pt>
    <dgm:pt modelId="{C4E1CED0-DAFC-474A-A5BA-1497164A6FF8}" type="parTrans" cxnId="{3E44C938-8053-4B07-AD3A-F15FF066BD86}">
      <dgm:prSet/>
      <dgm:spPr/>
      <dgm:t>
        <a:bodyPr/>
        <a:lstStyle/>
        <a:p>
          <a:endParaRPr lang="en-IN"/>
        </a:p>
      </dgm:t>
    </dgm:pt>
    <dgm:pt modelId="{094F722D-985A-479F-9941-94933E45FA63}" type="sibTrans" cxnId="{3E44C938-8053-4B07-AD3A-F15FF066BD86}">
      <dgm:prSet/>
      <dgm:spPr/>
      <dgm:t>
        <a:bodyPr/>
        <a:lstStyle/>
        <a:p>
          <a:endParaRPr lang="en-IN"/>
        </a:p>
      </dgm:t>
    </dgm:pt>
    <dgm:pt modelId="{60C0910F-CADF-4432-8362-54206D2CC18B}">
      <dgm:prSet phldrT="[Text]" custT="1"/>
      <dgm:spPr/>
      <dgm:t>
        <a:bodyPr/>
        <a:lstStyle/>
        <a:p>
          <a:r>
            <a:rPr lang="en-US" sz="1800" dirty="0"/>
            <a:t> Arterial or venous thrombosis </a:t>
          </a:r>
          <a:endParaRPr lang="en-IN" sz="1800" dirty="0"/>
        </a:p>
      </dgm:t>
    </dgm:pt>
    <dgm:pt modelId="{E0673147-4566-4650-8EFF-E6F1121C6FB1}" type="parTrans" cxnId="{2149D655-861E-4502-86B2-532AAC6B6C7E}">
      <dgm:prSet/>
      <dgm:spPr/>
      <dgm:t>
        <a:bodyPr/>
        <a:lstStyle/>
        <a:p>
          <a:endParaRPr lang="en-IN"/>
        </a:p>
      </dgm:t>
    </dgm:pt>
    <dgm:pt modelId="{A5193CE4-49A3-42E0-8941-B62CFC8C4B62}" type="sibTrans" cxnId="{2149D655-861E-4502-86B2-532AAC6B6C7E}">
      <dgm:prSet/>
      <dgm:spPr/>
      <dgm:t>
        <a:bodyPr/>
        <a:lstStyle/>
        <a:p>
          <a:endParaRPr lang="en-IN"/>
        </a:p>
      </dgm:t>
    </dgm:pt>
    <dgm:pt modelId="{8A41B40B-9789-4FB0-BD32-251E7E6F441B}">
      <dgm:prSet custT="1"/>
      <dgm:spPr/>
      <dgm:t>
        <a:bodyPr/>
        <a:lstStyle/>
        <a:p>
          <a:r>
            <a:rPr lang="en-US" sz="1800" dirty="0"/>
            <a:t> </a:t>
          </a:r>
          <a:r>
            <a:rPr lang="en-US" sz="1800" dirty="0" err="1"/>
            <a:t>Normalise</a:t>
          </a:r>
          <a:r>
            <a:rPr lang="en-US" sz="1800" dirty="0"/>
            <a:t> the osmolality </a:t>
          </a:r>
        </a:p>
      </dgm:t>
    </dgm:pt>
    <dgm:pt modelId="{02B19C50-B40C-458F-AEE1-2F2758879405}" type="parTrans" cxnId="{2ADD5AF4-3F16-448A-BC3E-36CBC71E7A7C}">
      <dgm:prSet/>
      <dgm:spPr/>
      <dgm:t>
        <a:bodyPr/>
        <a:lstStyle/>
        <a:p>
          <a:endParaRPr lang="en-IN"/>
        </a:p>
      </dgm:t>
    </dgm:pt>
    <dgm:pt modelId="{8FA1F524-09C9-49A7-B457-49109697067C}" type="sibTrans" cxnId="{2ADD5AF4-3F16-448A-BC3E-36CBC71E7A7C}">
      <dgm:prSet/>
      <dgm:spPr/>
      <dgm:t>
        <a:bodyPr/>
        <a:lstStyle/>
        <a:p>
          <a:endParaRPr lang="en-IN"/>
        </a:p>
      </dgm:t>
    </dgm:pt>
    <dgm:pt modelId="{8968C4A6-A521-4989-AD39-7EB92D050470}">
      <dgm:prSet custT="1"/>
      <dgm:spPr/>
      <dgm:t>
        <a:bodyPr/>
        <a:lstStyle/>
        <a:p>
          <a:r>
            <a:rPr lang="en-US" sz="1800" dirty="0"/>
            <a:t> Replace fluid and electrolyte losses</a:t>
          </a:r>
        </a:p>
      </dgm:t>
    </dgm:pt>
    <dgm:pt modelId="{49B87224-809B-4B01-88B1-4137FBA91B8D}" type="parTrans" cxnId="{4CC9291F-B845-4AD2-83E4-E798C39CA401}">
      <dgm:prSet/>
      <dgm:spPr/>
      <dgm:t>
        <a:bodyPr/>
        <a:lstStyle/>
        <a:p>
          <a:endParaRPr lang="en-IN"/>
        </a:p>
      </dgm:t>
    </dgm:pt>
    <dgm:pt modelId="{2F595D58-6E04-4CF4-95E5-9E5E85E8F957}" type="sibTrans" cxnId="{4CC9291F-B845-4AD2-83E4-E798C39CA401}">
      <dgm:prSet/>
      <dgm:spPr/>
      <dgm:t>
        <a:bodyPr/>
        <a:lstStyle/>
        <a:p>
          <a:endParaRPr lang="en-IN"/>
        </a:p>
      </dgm:t>
    </dgm:pt>
    <dgm:pt modelId="{6C479840-5920-43FE-9B9A-8253E422D33B}">
      <dgm:prSet custT="1"/>
      <dgm:spPr/>
      <dgm:t>
        <a:bodyPr/>
        <a:lstStyle/>
        <a:p>
          <a:r>
            <a:rPr lang="en-US" sz="1800" dirty="0"/>
            <a:t> </a:t>
          </a:r>
          <a:r>
            <a:rPr lang="en-US" sz="1800" dirty="0" err="1"/>
            <a:t>Normalise</a:t>
          </a:r>
          <a:r>
            <a:rPr lang="en-US" sz="1800" dirty="0"/>
            <a:t> blood glucose</a:t>
          </a:r>
        </a:p>
      </dgm:t>
    </dgm:pt>
    <dgm:pt modelId="{83D2E94D-910B-40CE-BF0C-977B532962DC}" type="parTrans" cxnId="{D41D9374-D721-4D4A-A65C-E004FE7637D6}">
      <dgm:prSet/>
      <dgm:spPr/>
      <dgm:t>
        <a:bodyPr/>
        <a:lstStyle/>
        <a:p>
          <a:endParaRPr lang="en-IN"/>
        </a:p>
      </dgm:t>
    </dgm:pt>
    <dgm:pt modelId="{1EB3967B-2371-4E8F-8A6D-44A9F4279D8B}" type="sibTrans" cxnId="{D41D9374-D721-4D4A-A65C-E004FE7637D6}">
      <dgm:prSet/>
      <dgm:spPr/>
      <dgm:t>
        <a:bodyPr/>
        <a:lstStyle/>
        <a:p>
          <a:endParaRPr lang="en-IN"/>
        </a:p>
      </dgm:t>
    </dgm:pt>
    <dgm:pt modelId="{01B916B0-66D9-4A45-88E8-B37711C81288}">
      <dgm:prSet custT="1"/>
      <dgm:spPr/>
      <dgm:t>
        <a:bodyPr/>
        <a:lstStyle/>
        <a:p>
          <a:r>
            <a:rPr lang="en-US" sz="1800" dirty="0"/>
            <a:t> Other potential complications e.g. cerebral oedema/ central pontine myelinolysis</a:t>
          </a:r>
        </a:p>
      </dgm:t>
    </dgm:pt>
    <dgm:pt modelId="{D89D5A8C-7844-48E1-9733-58F552B3E78C}" type="parTrans" cxnId="{161225EA-1DB3-4C6D-AAB7-BF9ED5617A27}">
      <dgm:prSet/>
      <dgm:spPr/>
      <dgm:t>
        <a:bodyPr/>
        <a:lstStyle/>
        <a:p>
          <a:endParaRPr lang="en-IN"/>
        </a:p>
      </dgm:t>
    </dgm:pt>
    <dgm:pt modelId="{598B2AC0-3816-4338-AE8D-F7A1B1A0D352}" type="sibTrans" cxnId="{161225EA-1DB3-4C6D-AAB7-BF9ED5617A27}">
      <dgm:prSet/>
      <dgm:spPr/>
      <dgm:t>
        <a:bodyPr/>
        <a:lstStyle/>
        <a:p>
          <a:endParaRPr lang="en-IN"/>
        </a:p>
      </dgm:t>
    </dgm:pt>
    <dgm:pt modelId="{51E095DB-F35D-470B-B942-26D54E04A445}">
      <dgm:prSet custT="1"/>
      <dgm:spPr/>
      <dgm:t>
        <a:bodyPr/>
        <a:lstStyle/>
        <a:p>
          <a:r>
            <a:rPr lang="en-US" sz="1800" dirty="0"/>
            <a:t> Foot ulceration</a:t>
          </a:r>
          <a:endParaRPr lang="en-IN" sz="1800" dirty="0"/>
        </a:p>
      </dgm:t>
    </dgm:pt>
    <dgm:pt modelId="{CD0C5464-C400-489B-85EE-312CF05817A3}" type="parTrans" cxnId="{4449149E-2657-495F-8CC9-D2A67DE5DFB1}">
      <dgm:prSet/>
      <dgm:spPr/>
      <dgm:t>
        <a:bodyPr/>
        <a:lstStyle/>
        <a:p>
          <a:endParaRPr lang="en-IN"/>
        </a:p>
      </dgm:t>
    </dgm:pt>
    <dgm:pt modelId="{E9DBEEBC-70D2-4746-936B-0C04433EBA2C}" type="sibTrans" cxnId="{4449149E-2657-495F-8CC9-D2A67DE5DFB1}">
      <dgm:prSet/>
      <dgm:spPr/>
      <dgm:t>
        <a:bodyPr/>
        <a:lstStyle/>
        <a:p>
          <a:endParaRPr lang="en-IN"/>
        </a:p>
      </dgm:t>
    </dgm:pt>
    <dgm:pt modelId="{9EBBDB8A-2982-4A5F-B09D-CA9BFE384D7A}" type="pres">
      <dgm:prSet presAssocID="{1E2CD5D4-0D94-4830-BCED-7C6672C14C51}" presName="linearFlow" presStyleCnt="0">
        <dgm:presLayoutVars>
          <dgm:dir/>
          <dgm:animLvl val="lvl"/>
          <dgm:resizeHandles val="exact"/>
        </dgm:presLayoutVars>
      </dgm:prSet>
      <dgm:spPr/>
    </dgm:pt>
    <dgm:pt modelId="{9439690A-8BE9-4C93-BD5A-C648B6E702F0}" type="pres">
      <dgm:prSet presAssocID="{A49862BD-62D9-4E49-AED7-8F45AFCB4830}" presName="composite" presStyleCnt="0"/>
      <dgm:spPr/>
    </dgm:pt>
    <dgm:pt modelId="{2F7D17C2-76E1-404E-AC66-9C65A8C8FFFC}" type="pres">
      <dgm:prSet presAssocID="{A49862BD-62D9-4E49-AED7-8F45AFCB4830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4BD1848F-B4F7-49A9-8F5B-69BF09892651}" type="pres">
      <dgm:prSet presAssocID="{A49862BD-62D9-4E49-AED7-8F45AFCB4830}" presName="descendantText" presStyleLbl="alignAcc1" presStyleIdx="0" presStyleCnt="2" custScaleY="106719">
        <dgm:presLayoutVars>
          <dgm:bulletEnabled val="1"/>
        </dgm:presLayoutVars>
      </dgm:prSet>
      <dgm:spPr/>
    </dgm:pt>
    <dgm:pt modelId="{A7469924-7963-41AE-A381-091320839180}" type="pres">
      <dgm:prSet presAssocID="{3A9FF96B-1AE7-4C64-B073-7F97545E3D51}" presName="sp" presStyleCnt="0"/>
      <dgm:spPr/>
    </dgm:pt>
    <dgm:pt modelId="{F8E37B59-2DA6-4DA6-B17A-5A4675F488E7}" type="pres">
      <dgm:prSet presAssocID="{2B13C76B-3B14-4856-95F8-2706F5085B11}" presName="composite" presStyleCnt="0"/>
      <dgm:spPr/>
    </dgm:pt>
    <dgm:pt modelId="{873FF4B7-2FEE-47A6-9FA6-662578EFEFC6}" type="pres">
      <dgm:prSet presAssocID="{2B13C76B-3B14-4856-95F8-2706F5085B1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8F6D4CD3-83EB-4F22-9846-9FFD9582BD3D}" type="pres">
      <dgm:prSet presAssocID="{2B13C76B-3B14-4856-95F8-2706F5085B11}" presName="descendantText" presStyleLbl="alignAcc1" presStyleIdx="1" presStyleCnt="2" custScaleX="99720" custLinFactNeighborX="303" custLinFactNeighborY="-2046">
        <dgm:presLayoutVars>
          <dgm:bulletEnabled val="1"/>
        </dgm:presLayoutVars>
      </dgm:prSet>
      <dgm:spPr/>
    </dgm:pt>
  </dgm:ptLst>
  <dgm:cxnLst>
    <dgm:cxn modelId="{4CC9291F-B845-4AD2-83E4-E798C39CA401}" srcId="{A49862BD-62D9-4E49-AED7-8F45AFCB4830}" destId="{8968C4A6-A521-4989-AD39-7EB92D050470}" srcOrd="2" destOrd="0" parTransId="{49B87224-809B-4B01-88B1-4137FBA91B8D}" sibTransId="{2F595D58-6E04-4CF4-95E5-9E5E85E8F957}"/>
    <dgm:cxn modelId="{3FBEA822-CDEF-42EA-9D6F-4A750AB00057}" srcId="{1E2CD5D4-0D94-4830-BCED-7C6672C14C51}" destId="{A49862BD-62D9-4E49-AED7-8F45AFCB4830}" srcOrd="0" destOrd="0" parTransId="{4067FF2B-9EAC-4EA5-89E2-B5EB6338F466}" sibTransId="{3A9FF96B-1AE7-4C64-B073-7F97545E3D51}"/>
    <dgm:cxn modelId="{F3A7F629-115E-4019-8636-EBE1248894F3}" type="presOf" srcId="{60C0910F-CADF-4432-8362-54206D2CC18B}" destId="{8F6D4CD3-83EB-4F22-9846-9FFD9582BD3D}" srcOrd="0" destOrd="0" presId="urn:microsoft.com/office/officeart/2005/8/layout/chevron2"/>
    <dgm:cxn modelId="{E76F4F38-16FB-4D13-8A68-E4B2E8C0B3AF}" type="presOf" srcId="{2B13C76B-3B14-4856-95F8-2706F5085B11}" destId="{873FF4B7-2FEE-47A6-9FA6-662578EFEFC6}" srcOrd="0" destOrd="0" presId="urn:microsoft.com/office/officeart/2005/8/layout/chevron2"/>
    <dgm:cxn modelId="{3E44C938-8053-4B07-AD3A-F15FF066BD86}" srcId="{1E2CD5D4-0D94-4830-BCED-7C6672C14C51}" destId="{2B13C76B-3B14-4856-95F8-2706F5085B11}" srcOrd="1" destOrd="0" parTransId="{C4E1CED0-DAFC-474A-A5BA-1497164A6FF8}" sibTransId="{094F722D-985A-479F-9941-94933E45FA63}"/>
    <dgm:cxn modelId="{B59A193C-7FB2-4A75-BE03-D60D50A15628}" type="presOf" srcId="{1E2CD5D4-0D94-4830-BCED-7C6672C14C51}" destId="{9EBBDB8A-2982-4A5F-B09D-CA9BFE384D7A}" srcOrd="0" destOrd="0" presId="urn:microsoft.com/office/officeart/2005/8/layout/chevron2"/>
    <dgm:cxn modelId="{D84C6A4D-17DF-435E-A634-ECCBCF54635D}" type="presOf" srcId="{8968C4A6-A521-4989-AD39-7EB92D050470}" destId="{4BD1848F-B4F7-49A9-8F5B-69BF09892651}" srcOrd="0" destOrd="2" presId="urn:microsoft.com/office/officeart/2005/8/layout/chevron2"/>
    <dgm:cxn modelId="{05DCB06E-9253-413F-93D9-3C54F0E34DEE}" type="presOf" srcId="{51E095DB-F35D-470B-B942-26D54E04A445}" destId="{8F6D4CD3-83EB-4F22-9846-9FFD9582BD3D}" srcOrd="0" destOrd="2" presId="urn:microsoft.com/office/officeart/2005/8/layout/chevron2"/>
    <dgm:cxn modelId="{D41D9374-D721-4D4A-A65C-E004FE7637D6}" srcId="{A49862BD-62D9-4E49-AED7-8F45AFCB4830}" destId="{6C479840-5920-43FE-9B9A-8253E422D33B}" srcOrd="3" destOrd="0" parTransId="{83D2E94D-910B-40CE-BF0C-977B532962DC}" sibTransId="{1EB3967B-2371-4E8F-8A6D-44A9F4279D8B}"/>
    <dgm:cxn modelId="{2149D655-861E-4502-86B2-532AAC6B6C7E}" srcId="{2B13C76B-3B14-4856-95F8-2706F5085B11}" destId="{60C0910F-CADF-4432-8362-54206D2CC18B}" srcOrd="0" destOrd="0" parTransId="{E0673147-4566-4650-8EFF-E6F1121C6FB1}" sibTransId="{A5193CE4-49A3-42E0-8941-B62CFC8C4B62}"/>
    <dgm:cxn modelId="{5DAFA590-F1C0-4A6C-B6A8-F9F6B680B7E3}" type="presOf" srcId="{A63B9DF6-7FD1-48BA-B325-2EF689255FD6}" destId="{4BD1848F-B4F7-49A9-8F5B-69BF09892651}" srcOrd="0" destOrd="0" presId="urn:microsoft.com/office/officeart/2005/8/layout/chevron2"/>
    <dgm:cxn modelId="{4449149E-2657-495F-8CC9-D2A67DE5DFB1}" srcId="{2B13C76B-3B14-4856-95F8-2706F5085B11}" destId="{51E095DB-F35D-470B-B942-26D54E04A445}" srcOrd="2" destOrd="0" parTransId="{CD0C5464-C400-489B-85EE-312CF05817A3}" sibTransId="{E9DBEEBC-70D2-4746-936B-0C04433EBA2C}"/>
    <dgm:cxn modelId="{F71D15A3-70B9-4A6B-B9F2-9B9A51CA0A74}" srcId="{A49862BD-62D9-4E49-AED7-8F45AFCB4830}" destId="{A63B9DF6-7FD1-48BA-B325-2EF689255FD6}" srcOrd="0" destOrd="0" parTransId="{9C879804-5E79-4972-AF8B-82F7E6198F65}" sibTransId="{A08E36FF-6BDF-464D-A868-B59DC0C72711}"/>
    <dgm:cxn modelId="{E01C27D9-6429-400C-ACEF-AA7A7FB92021}" type="presOf" srcId="{6C479840-5920-43FE-9B9A-8253E422D33B}" destId="{4BD1848F-B4F7-49A9-8F5B-69BF09892651}" srcOrd="0" destOrd="3" presId="urn:microsoft.com/office/officeart/2005/8/layout/chevron2"/>
    <dgm:cxn modelId="{A32496DA-8E86-41D3-9D7C-63E46CB10D1C}" type="presOf" srcId="{8A41B40B-9789-4FB0-BD32-251E7E6F441B}" destId="{4BD1848F-B4F7-49A9-8F5B-69BF09892651}" srcOrd="0" destOrd="1" presId="urn:microsoft.com/office/officeart/2005/8/layout/chevron2"/>
    <dgm:cxn modelId="{0B1E89DE-F328-493D-8817-B1E420040818}" type="presOf" srcId="{A49862BD-62D9-4E49-AED7-8F45AFCB4830}" destId="{2F7D17C2-76E1-404E-AC66-9C65A8C8FFFC}" srcOrd="0" destOrd="0" presId="urn:microsoft.com/office/officeart/2005/8/layout/chevron2"/>
    <dgm:cxn modelId="{161225EA-1DB3-4C6D-AAB7-BF9ED5617A27}" srcId="{2B13C76B-3B14-4856-95F8-2706F5085B11}" destId="{01B916B0-66D9-4A45-88E8-B37711C81288}" srcOrd="1" destOrd="0" parTransId="{D89D5A8C-7844-48E1-9733-58F552B3E78C}" sibTransId="{598B2AC0-3816-4338-AE8D-F7A1B1A0D352}"/>
    <dgm:cxn modelId="{D22884F3-179C-4634-BC26-15823BF00047}" type="presOf" srcId="{01B916B0-66D9-4A45-88E8-B37711C81288}" destId="{8F6D4CD3-83EB-4F22-9846-9FFD9582BD3D}" srcOrd="0" destOrd="1" presId="urn:microsoft.com/office/officeart/2005/8/layout/chevron2"/>
    <dgm:cxn modelId="{2ADD5AF4-3F16-448A-BC3E-36CBC71E7A7C}" srcId="{A49862BD-62D9-4E49-AED7-8F45AFCB4830}" destId="{8A41B40B-9789-4FB0-BD32-251E7E6F441B}" srcOrd="1" destOrd="0" parTransId="{02B19C50-B40C-458F-AEE1-2F2758879405}" sibTransId="{8FA1F524-09C9-49A7-B457-49109697067C}"/>
    <dgm:cxn modelId="{19D10CC9-8CC6-4CCF-AA62-C9FBC0EA642B}" type="presParOf" srcId="{9EBBDB8A-2982-4A5F-B09D-CA9BFE384D7A}" destId="{9439690A-8BE9-4C93-BD5A-C648B6E702F0}" srcOrd="0" destOrd="0" presId="urn:microsoft.com/office/officeart/2005/8/layout/chevron2"/>
    <dgm:cxn modelId="{850EBF2B-A576-4222-8226-526E4AA6D304}" type="presParOf" srcId="{9439690A-8BE9-4C93-BD5A-C648B6E702F0}" destId="{2F7D17C2-76E1-404E-AC66-9C65A8C8FFFC}" srcOrd="0" destOrd="0" presId="urn:microsoft.com/office/officeart/2005/8/layout/chevron2"/>
    <dgm:cxn modelId="{BC044CA8-1ADB-4BEE-B303-9E671A4C9C02}" type="presParOf" srcId="{9439690A-8BE9-4C93-BD5A-C648B6E702F0}" destId="{4BD1848F-B4F7-49A9-8F5B-69BF09892651}" srcOrd="1" destOrd="0" presId="urn:microsoft.com/office/officeart/2005/8/layout/chevron2"/>
    <dgm:cxn modelId="{6B5CF4D0-840E-4825-8926-6DC9A17A6D45}" type="presParOf" srcId="{9EBBDB8A-2982-4A5F-B09D-CA9BFE384D7A}" destId="{A7469924-7963-41AE-A381-091320839180}" srcOrd="1" destOrd="0" presId="urn:microsoft.com/office/officeart/2005/8/layout/chevron2"/>
    <dgm:cxn modelId="{544A62F4-E808-42E3-B5BE-9F0C5EC121BB}" type="presParOf" srcId="{9EBBDB8A-2982-4A5F-B09D-CA9BFE384D7A}" destId="{F8E37B59-2DA6-4DA6-B17A-5A4675F488E7}" srcOrd="2" destOrd="0" presId="urn:microsoft.com/office/officeart/2005/8/layout/chevron2"/>
    <dgm:cxn modelId="{52BA0A56-769C-478A-A241-CBCB293D2998}" type="presParOf" srcId="{F8E37B59-2DA6-4DA6-B17A-5A4675F488E7}" destId="{873FF4B7-2FEE-47A6-9FA6-662578EFEFC6}" srcOrd="0" destOrd="0" presId="urn:microsoft.com/office/officeart/2005/8/layout/chevron2"/>
    <dgm:cxn modelId="{579607B2-E82D-48E7-AD71-6565A8EE7415}" type="presParOf" srcId="{F8E37B59-2DA6-4DA6-B17A-5A4675F488E7}" destId="{8F6D4CD3-83EB-4F22-9846-9FFD9582BD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E371C3-3D4C-4D44-873B-27D5FD2103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C51E828-638C-4A2A-A9AD-ECC54285771C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Most patients should go home on subcutaneous insulin (the regime being determined by their circumstances).</a:t>
          </a:r>
          <a:endParaRPr lang="en-IN" sz="1800" dirty="0"/>
        </a:p>
      </dgm:t>
    </dgm:pt>
    <dgm:pt modelId="{F4F8B3F5-36A0-4973-86ED-3E0D1F28C694}" type="parTrans" cxnId="{17EF258D-4903-45D8-A4F7-138571C68A0A}">
      <dgm:prSet/>
      <dgm:spPr/>
      <dgm:t>
        <a:bodyPr/>
        <a:lstStyle/>
        <a:p>
          <a:endParaRPr lang="en-IN"/>
        </a:p>
      </dgm:t>
    </dgm:pt>
    <dgm:pt modelId="{035D38B7-E6FC-4B44-9142-BEDD60E0581D}" type="sibTrans" cxnId="{17EF258D-4903-45D8-A4F7-138571C68A0A}">
      <dgm:prSet/>
      <dgm:spPr/>
      <dgm:t>
        <a:bodyPr/>
        <a:lstStyle/>
        <a:p>
          <a:endParaRPr lang="en-IN"/>
        </a:p>
      </dgm:t>
    </dgm:pt>
    <dgm:pt modelId="{FEC5BB85-C09F-4E93-AAF9-8EDE453A958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For patients with previously undiagnosed DM or well controlled on oral agents, switching from insulin to the appropriate oral </a:t>
          </a:r>
          <a:r>
            <a:rPr lang="en-US" sz="1800" dirty="0" err="1">
              <a:solidFill>
                <a:schemeClr val="tx1"/>
              </a:solidFill>
            </a:rPr>
            <a:t>hypoglycaemic</a:t>
          </a:r>
          <a:r>
            <a:rPr lang="en-US" sz="1800" dirty="0">
              <a:solidFill>
                <a:schemeClr val="tx1"/>
              </a:solidFill>
            </a:rPr>
            <a:t> agent should be considered after a period of stability (weeks or months). </a:t>
          </a:r>
          <a:endParaRPr lang="en-IN" sz="1800" dirty="0"/>
        </a:p>
      </dgm:t>
    </dgm:pt>
    <dgm:pt modelId="{92D43170-C8F8-44C1-95C4-3AD2C7B61E6C}" type="parTrans" cxnId="{8973C3DC-D40C-42C3-B945-958F9E6D2705}">
      <dgm:prSet/>
      <dgm:spPr/>
      <dgm:t>
        <a:bodyPr/>
        <a:lstStyle/>
        <a:p>
          <a:endParaRPr lang="en-IN"/>
        </a:p>
      </dgm:t>
    </dgm:pt>
    <dgm:pt modelId="{A6A2B296-C92C-4E43-AF1F-C7E843AA51E0}" type="sibTrans" cxnId="{8973C3DC-D40C-42C3-B945-958F9E6D2705}">
      <dgm:prSet/>
      <dgm:spPr/>
      <dgm:t>
        <a:bodyPr/>
        <a:lstStyle/>
        <a:p>
          <a:endParaRPr lang="en-IN"/>
        </a:p>
      </dgm:t>
    </dgm:pt>
    <dgm:pt modelId="{FD58DA9B-0664-425F-A6B3-FEF413EB6C9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Ensure patient has appropriate diabetes education prior to discharge and arrange follow-up by diabetes team.</a:t>
          </a:r>
          <a:endParaRPr lang="en-IN" sz="1800" dirty="0"/>
        </a:p>
      </dgm:t>
    </dgm:pt>
    <dgm:pt modelId="{07DB0859-AC99-4A5D-80FA-56FD2FB4726F}" type="parTrans" cxnId="{DC871F2F-D91D-4E23-914C-464B14F4182F}">
      <dgm:prSet/>
      <dgm:spPr/>
      <dgm:t>
        <a:bodyPr/>
        <a:lstStyle/>
        <a:p>
          <a:endParaRPr lang="en-IN"/>
        </a:p>
      </dgm:t>
    </dgm:pt>
    <dgm:pt modelId="{66179F0D-E77B-4A62-BDDC-1368037672D7}" type="sibTrans" cxnId="{DC871F2F-D91D-4E23-914C-464B14F4182F}">
      <dgm:prSet/>
      <dgm:spPr/>
      <dgm:t>
        <a:bodyPr/>
        <a:lstStyle/>
        <a:p>
          <a:endParaRPr lang="en-IN"/>
        </a:p>
      </dgm:t>
    </dgm:pt>
    <dgm:pt modelId="{5293C051-09DD-47A6-92D7-C8696ABD408A}" type="pres">
      <dgm:prSet presAssocID="{64E371C3-3D4C-4D44-873B-27D5FD210305}" presName="linear" presStyleCnt="0">
        <dgm:presLayoutVars>
          <dgm:dir/>
          <dgm:animLvl val="lvl"/>
          <dgm:resizeHandles val="exact"/>
        </dgm:presLayoutVars>
      </dgm:prSet>
      <dgm:spPr/>
    </dgm:pt>
    <dgm:pt modelId="{9D69E266-2357-4C06-B085-52CBE2D9B0BD}" type="pres">
      <dgm:prSet presAssocID="{3C51E828-638C-4A2A-A9AD-ECC54285771C}" presName="parentLin" presStyleCnt="0"/>
      <dgm:spPr/>
    </dgm:pt>
    <dgm:pt modelId="{C113A7FC-8DBE-4DB5-A287-71C8D179FDA6}" type="pres">
      <dgm:prSet presAssocID="{3C51E828-638C-4A2A-A9AD-ECC54285771C}" presName="parentLeftMargin" presStyleLbl="node1" presStyleIdx="0" presStyleCnt="3"/>
      <dgm:spPr/>
    </dgm:pt>
    <dgm:pt modelId="{022086C6-D2E0-4614-AA3B-79EDB0B1EA24}" type="pres">
      <dgm:prSet presAssocID="{3C51E828-638C-4A2A-A9AD-ECC54285771C}" presName="parentText" presStyleLbl="node1" presStyleIdx="0" presStyleCnt="3" custScaleX="142857" custScaleY="69382">
        <dgm:presLayoutVars>
          <dgm:chMax val="0"/>
          <dgm:bulletEnabled val="1"/>
        </dgm:presLayoutVars>
      </dgm:prSet>
      <dgm:spPr/>
    </dgm:pt>
    <dgm:pt modelId="{F6861F15-0558-4E61-9F48-FB1D207848F0}" type="pres">
      <dgm:prSet presAssocID="{3C51E828-638C-4A2A-A9AD-ECC54285771C}" presName="negativeSpace" presStyleCnt="0"/>
      <dgm:spPr/>
    </dgm:pt>
    <dgm:pt modelId="{BE8519CD-5CBF-411A-BA54-FF5BAAF5C45B}" type="pres">
      <dgm:prSet presAssocID="{3C51E828-638C-4A2A-A9AD-ECC54285771C}" presName="childText" presStyleLbl="conFgAcc1" presStyleIdx="0" presStyleCnt="3" custScaleY="64877">
        <dgm:presLayoutVars>
          <dgm:bulletEnabled val="1"/>
        </dgm:presLayoutVars>
      </dgm:prSet>
      <dgm:spPr/>
    </dgm:pt>
    <dgm:pt modelId="{2C62BF52-A21C-45D1-B4B8-A27B17AA67C9}" type="pres">
      <dgm:prSet presAssocID="{035D38B7-E6FC-4B44-9142-BEDD60E0581D}" presName="spaceBetweenRectangles" presStyleCnt="0"/>
      <dgm:spPr/>
    </dgm:pt>
    <dgm:pt modelId="{2935226A-15D8-44EA-8F71-78813989EA15}" type="pres">
      <dgm:prSet presAssocID="{FEC5BB85-C09F-4E93-AAF9-8EDE453A9588}" presName="parentLin" presStyleCnt="0"/>
      <dgm:spPr/>
    </dgm:pt>
    <dgm:pt modelId="{8637C558-6EBB-400F-A4F0-5A9CEF825DD1}" type="pres">
      <dgm:prSet presAssocID="{FEC5BB85-C09F-4E93-AAF9-8EDE453A9588}" presName="parentLeftMargin" presStyleLbl="node1" presStyleIdx="0" presStyleCnt="3"/>
      <dgm:spPr/>
    </dgm:pt>
    <dgm:pt modelId="{5DC040EB-69D8-43C5-855A-6E4EC9E10E59}" type="pres">
      <dgm:prSet presAssocID="{FEC5BB85-C09F-4E93-AAF9-8EDE453A9588}" presName="parentText" presStyleLbl="node1" presStyleIdx="1" presStyleCnt="3" custScaleX="142857" custScaleY="78906">
        <dgm:presLayoutVars>
          <dgm:chMax val="0"/>
          <dgm:bulletEnabled val="1"/>
        </dgm:presLayoutVars>
      </dgm:prSet>
      <dgm:spPr/>
    </dgm:pt>
    <dgm:pt modelId="{48608306-C2AA-4772-A05E-8B3E8BADA0F5}" type="pres">
      <dgm:prSet presAssocID="{FEC5BB85-C09F-4E93-AAF9-8EDE453A9588}" presName="negativeSpace" presStyleCnt="0"/>
      <dgm:spPr/>
    </dgm:pt>
    <dgm:pt modelId="{08418770-53C3-477F-9DAE-BF361405F473}" type="pres">
      <dgm:prSet presAssocID="{FEC5BB85-C09F-4E93-AAF9-8EDE453A9588}" presName="childText" presStyleLbl="conFgAcc1" presStyleIdx="1" presStyleCnt="3" custScaleY="64877">
        <dgm:presLayoutVars>
          <dgm:bulletEnabled val="1"/>
        </dgm:presLayoutVars>
      </dgm:prSet>
      <dgm:spPr/>
    </dgm:pt>
    <dgm:pt modelId="{EC1D9324-7B52-4416-8042-293F5B7F63DD}" type="pres">
      <dgm:prSet presAssocID="{A6A2B296-C92C-4E43-AF1F-C7E843AA51E0}" presName="spaceBetweenRectangles" presStyleCnt="0"/>
      <dgm:spPr/>
    </dgm:pt>
    <dgm:pt modelId="{075815F5-97C2-4D3A-A379-5198C24CA369}" type="pres">
      <dgm:prSet presAssocID="{FD58DA9B-0664-425F-A6B3-FEF413EB6C9A}" presName="parentLin" presStyleCnt="0"/>
      <dgm:spPr/>
    </dgm:pt>
    <dgm:pt modelId="{32DAACAF-876C-4F8E-9293-CA3437B666B6}" type="pres">
      <dgm:prSet presAssocID="{FD58DA9B-0664-425F-A6B3-FEF413EB6C9A}" presName="parentLeftMargin" presStyleLbl="node1" presStyleIdx="1" presStyleCnt="3"/>
      <dgm:spPr/>
    </dgm:pt>
    <dgm:pt modelId="{98B03D38-109D-4CEC-BECB-770BF2EB193B}" type="pres">
      <dgm:prSet presAssocID="{FD58DA9B-0664-425F-A6B3-FEF413EB6C9A}" presName="parentText" presStyleLbl="node1" presStyleIdx="2" presStyleCnt="3" custScaleX="142857" custScaleY="57664">
        <dgm:presLayoutVars>
          <dgm:chMax val="0"/>
          <dgm:bulletEnabled val="1"/>
        </dgm:presLayoutVars>
      </dgm:prSet>
      <dgm:spPr/>
    </dgm:pt>
    <dgm:pt modelId="{ACE9CD20-B2F2-439F-A45B-0E40052AAF7D}" type="pres">
      <dgm:prSet presAssocID="{FD58DA9B-0664-425F-A6B3-FEF413EB6C9A}" presName="negativeSpace" presStyleCnt="0"/>
      <dgm:spPr/>
    </dgm:pt>
    <dgm:pt modelId="{EFB26479-BD11-4D01-A7BE-466E48004273}" type="pres">
      <dgm:prSet presAssocID="{FD58DA9B-0664-425F-A6B3-FEF413EB6C9A}" presName="childText" presStyleLbl="conFgAcc1" presStyleIdx="2" presStyleCnt="3" custScaleY="64877">
        <dgm:presLayoutVars>
          <dgm:bulletEnabled val="1"/>
        </dgm:presLayoutVars>
      </dgm:prSet>
      <dgm:spPr/>
    </dgm:pt>
  </dgm:ptLst>
  <dgm:cxnLst>
    <dgm:cxn modelId="{DC871F2F-D91D-4E23-914C-464B14F4182F}" srcId="{64E371C3-3D4C-4D44-873B-27D5FD210305}" destId="{FD58DA9B-0664-425F-A6B3-FEF413EB6C9A}" srcOrd="2" destOrd="0" parTransId="{07DB0859-AC99-4A5D-80FA-56FD2FB4726F}" sibTransId="{66179F0D-E77B-4A62-BDDC-1368037672D7}"/>
    <dgm:cxn modelId="{D72AF93F-2A6F-4009-9059-B1F1FEF242F9}" type="presOf" srcId="{FEC5BB85-C09F-4E93-AAF9-8EDE453A9588}" destId="{8637C558-6EBB-400F-A4F0-5A9CEF825DD1}" srcOrd="0" destOrd="0" presId="urn:microsoft.com/office/officeart/2005/8/layout/list1"/>
    <dgm:cxn modelId="{17EF258D-4903-45D8-A4F7-138571C68A0A}" srcId="{64E371C3-3D4C-4D44-873B-27D5FD210305}" destId="{3C51E828-638C-4A2A-A9AD-ECC54285771C}" srcOrd="0" destOrd="0" parTransId="{F4F8B3F5-36A0-4973-86ED-3E0D1F28C694}" sibTransId="{035D38B7-E6FC-4B44-9142-BEDD60E0581D}"/>
    <dgm:cxn modelId="{9C8978B0-E3DF-43DB-BFA1-27202AD569B8}" type="presOf" srcId="{3C51E828-638C-4A2A-A9AD-ECC54285771C}" destId="{022086C6-D2E0-4614-AA3B-79EDB0B1EA24}" srcOrd="1" destOrd="0" presId="urn:microsoft.com/office/officeart/2005/8/layout/list1"/>
    <dgm:cxn modelId="{286641BC-7038-432E-8391-CAA1B224545E}" type="presOf" srcId="{FD58DA9B-0664-425F-A6B3-FEF413EB6C9A}" destId="{98B03D38-109D-4CEC-BECB-770BF2EB193B}" srcOrd="1" destOrd="0" presId="urn:microsoft.com/office/officeart/2005/8/layout/list1"/>
    <dgm:cxn modelId="{63D684D6-1797-448B-B11E-F16E0C0C2BEE}" type="presOf" srcId="{FEC5BB85-C09F-4E93-AAF9-8EDE453A9588}" destId="{5DC040EB-69D8-43C5-855A-6E4EC9E10E59}" srcOrd="1" destOrd="0" presId="urn:microsoft.com/office/officeart/2005/8/layout/list1"/>
    <dgm:cxn modelId="{8973C3DC-D40C-42C3-B945-958F9E6D2705}" srcId="{64E371C3-3D4C-4D44-873B-27D5FD210305}" destId="{FEC5BB85-C09F-4E93-AAF9-8EDE453A9588}" srcOrd="1" destOrd="0" parTransId="{92D43170-C8F8-44C1-95C4-3AD2C7B61E6C}" sibTransId="{A6A2B296-C92C-4E43-AF1F-C7E843AA51E0}"/>
    <dgm:cxn modelId="{BA7276DF-10F1-42E5-A3F0-3E21379FAF0C}" type="presOf" srcId="{FD58DA9B-0664-425F-A6B3-FEF413EB6C9A}" destId="{32DAACAF-876C-4F8E-9293-CA3437B666B6}" srcOrd="0" destOrd="0" presId="urn:microsoft.com/office/officeart/2005/8/layout/list1"/>
    <dgm:cxn modelId="{91EFE0E5-A56F-4933-B62B-375C352FFF15}" type="presOf" srcId="{3C51E828-638C-4A2A-A9AD-ECC54285771C}" destId="{C113A7FC-8DBE-4DB5-A287-71C8D179FDA6}" srcOrd="0" destOrd="0" presId="urn:microsoft.com/office/officeart/2005/8/layout/list1"/>
    <dgm:cxn modelId="{84571AF1-EEB6-45E3-AA47-D7ACC1286FA2}" type="presOf" srcId="{64E371C3-3D4C-4D44-873B-27D5FD210305}" destId="{5293C051-09DD-47A6-92D7-C8696ABD408A}" srcOrd="0" destOrd="0" presId="urn:microsoft.com/office/officeart/2005/8/layout/list1"/>
    <dgm:cxn modelId="{2C24FBED-07F2-483D-B43C-539B05253C4F}" type="presParOf" srcId="{5293C051-09DD-47A6-92D7-C8696ABD408A}" destId="{9D69E266-2357-4C06-B085-52CBE2D9B0BD}" srcOrd="0" destOrd="0" presId="urn:microsoft.com/office/officeart/2005/8/layout/list1"/>
    <dgm:cxn modelId="{D40C9D99-2AC0-49EE-9561-FBB2BD990591}" type="presParOf" srcId="{9D69E266-2357-4C06-B085-52CBE2D9B0BD}" destId="{C113A7FC-8DBE-4DB5-A287-71C8D179FDA6}" srcOrd="0" destOrd="0" presId="urn:microsoft.com/office/officeart/2005/8/layout/list1"/>
    <dgm:cxn modelId="{62EA33BA-AD6D-4EA5-9D0F-20AEC2B13954}" type="presParOf" srcId="{9D69E266-2357-4C06-B085-52CBE2D9B0BD}" destId="{022086C6-D2E0-4614-AA3B-79EDB0B1EA24}" srcOrd="1" destOrd="0" presId="urn:microsoft.com/office/officeart/2005/8/layout/list1"/>
    <dgm:cxn modelId="{E78219D9-23D1-45FF-A087-B8D1F9AF6119}" type="presParOf" srcId="{5293C051-09DD-47A6-92D7-C8696ABD408A}" destId="{F6861F15-0558-4E61-9F48-FB1D207848F0}" srcOrd="1" destOrd="0" presId="urn:microsoft.com/office/officeart/2005/8/layout/list1"/>
    <dgm:cxn modelId="{759DACC2-6DD1-4CB6-B436-8AE7BB4DA1C9}" type="presParOf" srcId="{5293C051-09DD-47A6-92D7-C8696ABD408A}" destId="{BE8519CD-5CBF-411A-BA54-FF5BAAF5C45B}" srcOrd="2" destOrd="0" presId="urn:microsoft.com/office/officeart/2005/8/layout/list1"/>
    <dgm:cxn modelId="{7BF0B68A-17A8-450E-B15B-408B5364E8C0}" type="presParOf" srcId="{5293C051-09DD-47A6-92D7-C8696ABD408A}" destId="{2C62BF52-A21C-45D1-B4B8-A27B17AA67C9}" srcOrd="3" destOrd="0" presId="urn:microsoft.com/office/officeart/2005/8/layout/list1"/>
    <dgm:cxn modelId="{EB5C075C-7C70-4576-9BAA-C663900912E7}" type="presParOf" srcId="{5293C051-09DD-47A6-92D7-C8696ABD408A}" destId="{2935226A-15D8-44EA-8F71-78813989EA15}" srcOrd="4" destOrd="0" presId="urn:microsoft.com/office/officeart/2005/8/layout/list1"/>
    <dgm:cxn modelId="{537147BC-8700-4C5D-903E-D68455052172}" type="presParOf" srcId="{2935226A-15D8-44EA-8F71-78813989EA15}" destId="{8637C558-6EBB-400F-A4F0-5A9CEF825DD1}" srcOrd="0" destOrd="0" presId="urn:microsoft.com/office/officeart/2005/8/layout/list1"/>
    <dgm:cxn modelId="{AE2DE142-CB6E-4203-9840-5B7BD1FE1CD9}" type="presParOf" srcId="{2935226A-15D8-44EA-8F71-78813989EA15}" destId="{5DC040EB-69D8-43C5-855A-6E4EC9E10E59}" srcOrd="1" destOrd="0" presId="urn:microsoft.com/office/officeart/2005/8/layout/list1"/>
    <dgm:cxn modelId="{08D8B245-B2D5-40FE-9122-5335EACEDFA8}" type="presParOf" srcId="{5293C051-09DD-47A6-92D7-C8696ABD408A}" destId="{48608306-C2AA-4772-A05E-8B3E8BADA0F5}" srcOrd="5" destOrd="0" presId="urn:microsoft.com/office/officeart/2005/8/layout/list1"/>
    <dgm:cxn modelId="{17A8869F-F792-4FA1-A367-E473AE7F6A70}" type="presParOf" srcId="{5293C051-09DD-47A6-92D7-C8696ABD408A}" destId="{08418770-53C3-477F-9DAE-BF361405F473}" srcOrd="6" destOrd="0" presId="urn:microsoft.com/office/officeart/2005/8/layout/list1"/>
    <dgm:cxn modelId="{BC6ED2E8-321F-4840-B0FD-FAD3B0A5D0DB}" type="presParOf" srcId="{5293C051-09DD-47A6-92D7-C8696ABD408A}" destId="{EC1D9324-7B52-4416-8042-293F5B7F63DD}" srcOrd="7" destOrd="0" presId="urn:microsoft.com/office/officeart/2005/8/layout/list1"/>
    <dgm:cxn modelId="{3E1BFC45-B8FF-4562-A621-927A59851A70}" type="presParOf" srcId="{5293C051-09DD-47A6-92D7-C8696ABD408A}" destId="{075815F5-97C2-4D3A-A379-5198C24CA369}" srcOrd="8" destOrd="0" presId="urn:microsoft.com/office/officeart/2005/8/layout/list1"/>
    <dgm:cxn modelId="{E0F63B5F-A763-4FA4-BDE4-3D8959691605}" type="presParOf" srcId="{075815F5-97C2-4D3A-A379-5198C24CA369}" destId="{32DAACAF-876C-4F8E-9293-CA3437B666B6}" srcOrd="0" destOrd="0" presId="urn:microsoft.com/office/officeart/2005/8/layout/list1"/>
    <dgm:cxn modelId="{D979C849-CBCA-4F43-A701-34ABCA23830A}" type="presParOf" srcId="{075815F5-97C2-4D3A-A379-5198C24CA369}" destId="{98B03D38-109D-4CEC-BECB-770BF2EB193B}" srcOrd="1" destOrd="0" presId="urn:microsoft.com/office/officeart/2005/8/layout/list1"/>
    <dgm:cxn modelId="{BE055FE5-ED1C-44FC-B704-AD9E3812735D}" type="presParOf" srcId="{5293C051-09DD-47A6-92D7-C8696ABD408A}" destId="{ACE9CD20-B2F2-439F-A45B-0E40052AAF7D}" srcOrd="9" destOrd="0" presId="urn:microsoft.com/office/officeart/2005/8/layout/list1"/>
    <dgm:cxn modelId="{48F62A5F-46C9-4B7C-A91D-677E2B9B9066}" type="presParOf" srcId="{5293C051-09DD-47A6-92D7-C8696ABD408A}" destId="{EFB26479-BD11-4D01-A7BE-466E4800427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AE3379-DE17-498C-AAF0-215BA0B25DD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1B7D203-0A39-4F81-94C3-1098F0C1853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dirty="0"/>
            <a:t>Referral:</a:t>
          </a:r>
        </a:p>
        <a:p>
          <a:pPr>
            <a:buFont typeface="Arial" panose="020B0604020202020204" pitchFamily="34" charset="0"/>
            <a:buChar char="•"/>
          </a:pPr>
          <a:r>
            <a:rPr lang="en-GB" sz="1800" dirty="0"/>
            <a:t>- ITU if needed</a:t>
          </a:r>
        </a:p>
        <a:p>
          <a:pPr>
            <a:buFont typeface="Arial" panose="020B0604020202020204" pitchFamily="34" charset="0"/>
            <a:buChar char="•"/>
          </a:pPr>
          <a:r>
            <a:rPr lang="en-GB" sz="1800" dirty="0"/>
            <a:t> - Diabetes team </a:t>
          </a:r>
          <a:endParaRPr lang="en-IN" sz="1800" dirty="0"/>
        </a:p>
      </dgm:t>
    </dgm:pt>
    <dgm:pt modelId="{9C70AAB9-FD45-463F-88D1-E89521AFB173}" type="parTrans" cxnId="{6B81611D-7AA5-4C3C-A24C-FA62DE060C8F}">
      <dgm:prSet/>
      <dgm:spPr/>
      <dgm:t>
        <a:bodyPr/>
        <a:lstStyle/>
        <a:p>
          <a:endParaRPr lang="en-IN" sz="1800"/>
        </a:p>
      </dgm:t>
    </dgm:pt>
    <dgm:pt modelId="{496D0375-37ED-4364-AA7A-177E98D148DE}" type="sibTrans" cxnId="{6B81611D-7AA5-4C3C-A24C-FA62DE060C8F}">
      <dgm:prSet/>
      <dgm:spPr/>
      <dgm:t>
        <a:bodyPr/>
        <a:lstStyle/>
        <a:p>
          <a:endParaRPr lang="en-IN" sz="1800"/>
        </a:p>
      </dgm:t>
    </dgm:pt>
    <dgm:pt modelId="{D339CB95-91E8-4AA7-935F-87EE5169BA4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dirty="0"/>
            <a:t>Awareness of exact diagnostic criteria and following the protocol accordingly </a:t>
          </a:r>
        </a:p>
      </dgm:t>
    </dgm:pt>
    <dgm:pt modelId="{F21E2AC8-EC22-45BB-B490-1E76450BB871}" type="parTrans" cxnId="{53EE728C-6848-409A-A1B0-5B7BD42D1176}">
      <dgm:prSet/>
      <dgm:spPr/>
      <dgm:t>
        <a:bodyPr/>
        <a:lstStyle/>
        <a:p>
          <a:endParaRPr lang="en-IN" sz="1800"/>
        </a:p>
      </dgm:t>
    </dgm:pt>
    <dgm:pt modelId="{40AA2204-5E7B-4299-A476-3BF6B11A3DFE}" type="sibTrans" cxnId="{53EE728C-6848-409A-A1B0-5B7BD42D1176}">
      <dgm:prSet/>
      <dgm:spPr/>
      <dgm:t>
        <a:bodyPr/>
        <a:lstStyle/>
        <a:p>
          <a:endParaRPr lang="en-IN" sz="1800"/>
        </a:p>
      </dgm:t>
    </dgm:pt>
    <dgm:pt modelId="{A6869F36-4CCC-4D5D-868A-877A6CF8046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dirty="0"/>
            <a:t>Awareness </a:t>
          </a:r>
        </a:p>
        <a:p>
          <a:pPr>
            <a:buFont typeface="Arial" panose="020B0604020202020204" pitchFamily="34" charset="0"/>
            <a:buChar char="•"/>
          </a:pPr>
          <a:r>
            <a:rPr lang="en-GB" sz="1800" dirty="0"/>
            <a:t>of complications</a:t>
          </a:r>
        </a:p>
      </dgm:t>
    </dgm:pt>
    <dgm:pt modelId="{B1DA08A7-1E59-4078-820F-869BABDC2A62}" type="parTrans" cxnId="{8A3BE4E1-DBAB-49CA-B92A-2C99D6B49D0F}">
      <dgm:prSet/>
      <dgm:spPr/>
      <dgm:t>
        <a:bodyPr/>
        <a:lstStyle/>
        <a:p>
          <a:endParaRPr lang="en-IN" sz="1800"/>
        </a:p>
      </dgm:t>
    </dgm:pt>
    <dgm:pt modelId="{5F34D986-2B11-4D2F-BFC0-C011D78101A5}" type="sibTrans" cxnId="{8A3BE4E1-DBAB-49CA-B92A-2C99D6B49D0F}">
      <dgm:prSet/>
      <dgm:spPr/>
      <dgm:t>
        <a:bodyPr/>
        <a:lstStyle/>
        <a:p>
          <a:endParaRPr lang="en-IN" sz="1800"/>
        </a:p>
      </dgm:t>
    </dgm:pt>
    <dgm:pt modelId="{185C4E70-7BCA-4635-97F5-CED935B59C2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dirty="0"/>
            <a:t>Early recognition is vital to prevent morbidity and mortality</a:t>
          </a:r>
          <a:endParaRPr lang="en-IN" sz="1800" dirty="0"/>
        </a:p>
      </dgm:t>
    </dgm:pt>
    <dgm:pt modelId="{A605AC7A-2770-49AF-B6E8-86216F1A3E9F}" type="parTrans" cxnId="{3F6A6061-64F5-40B8-8F66-2652E12F388A}">
      <dgm:prSet/>
      <dgm:spPr/>
      <dgm:t>
        <a:bodyPr/>
        <a:lstStyle/>
        <a:p>
          <a:endParaRPr lang="en-IN" sz="1800"/>
        </a:p>
      </dgm:t>
    </dgm:pt>
    <dgm:pt modelId="{479E8EF7-2FED-4C46-B57E-740B618624ED}" type="sibTrans" cxnId="{3F6A6061-64F5-40B8-8F66-2652E12F388A}">
      <dgm:prSet/>
      <dgm:spPr/>
      <dgm:t>
        <a:bodyPr/>
        <a:lstStyle/>
        <a:p>
          <a:endParaRPr lang="en-IN" sz="1800"/>
        </a:p>
      </dgm:t>
    </dgm:pt>
    <dgm:pt modelId="{3620AEFF-4E9A-4ACF-A237-33EA31456ED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  Patient   </a:t>
          </a:r>
        </a:p>
        <a:p>
          <a:pPr>
            <a:buFont typeface="Arial" panose="020B0604020202020204" pitchFamily="34" charset="0"/>
            <a:buChar char="•"/>
          </a:pPr>
          <a:r>
            <a:rPr lang="en-GB" dirty="0"/>
            <a:t>Education</a:t>
          </a:r>
        </a:p>
      </dgm:t>
    </dgm:pt>
    <dgm:pt modelId="{9857B3E4-3A46-49B7-A366-C366FE771FFA}" type="parTrans" cxnId="{7EB9AF02-A30B-48C2-8960-7D8E86975254}">
      <dgm:prSet/>
      <dgm:spPr/>
      <dgm:t>
        <a:bodyPr/>
        <a:lstStyle/>
        <a:p>
          <a:endParaRPr lang="en-IN"/>
        </a:p>
      </dgm:t>
    </dgm:pt>
    <dgm:pt modelId="{B52C9188-1E50-4560-9827-F030791FC037}" type="sibTrans" cxnId="{7EB9AF02-A30B-48C2-8960-7D8E86975254}">
      <dgm:prSet/>
      <dgm:spPr/>
      <dgm:t>
        <a:bodyPr/>
        <a:lstStyle/>
        <a:p>
          <a:endParaRPr lang="en-IN"/>
        </a:p>
      </dgm:t>
    </dgm:pt>
    <dgm:pt modelId="{847C7AA9-C1BD-4492-9E04-CCF9563789E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800" dirty="0"/>
            <a:t>Differentiating and DKA and HHS</a:t>
          </a:r>
          <a:endParaRPr lang="en-IN" sz="1800" dirty="0"/>
        </a:p>
      </dgm:t>
    </dgm:pt>
    <dgm:pt modelId="{11A06AE5-9AB5-4A20-968B-B494315C102F}" type="sibTrans" cxnId="{5D79200B-064F-4713-8599-2DE878A84549}">
      <dgm:prSet/>
      <dgm:spPr/>
      <dgm:t>
        <a:bodyPr/>
        <a:lstStyle/>
        <a:p>
          <a:endParaRPr lang="en-IN" sz="1800"/>
        </a:p>
      </dgm:t>
    </dgm:pt>
    <dgm:pt modelId="{6AC7AA50-E7DF-4499-9DAE-C2AE9C54FE79}" type="parTrans" cxnId="{5D79200B-064F-4713-8599-2DE878A84549}">
      <dgm:prSet/>
      <dgm:spPr/>
      <dgm:t>
        <a:bodyPr/>
        <a:lstStyle/>
        <a:p>
          <a:endParaRPr lang="en-IN" sz="1800"/>
        </a:p>
      </dgm:t>
    </dgm:pt>
    <dgm:pt modelId="{2E643314-9192-4A10-91E2-068E00EEE151}" type="pres">
      <dgm:prSet presAssocID="{F2AE3379-DE17-498C-AAF0-215BA0B25DD2}" presName="cycle" presStyleCnt="0">
        <dgm:presLayoutVars>
          <dgm:dir/>
          <dgm:resizeHandles val="exact"/>
        </dgm:presLayoutVars>
      </dgm:prSet>
      <dgm:spPr/>
    </dgm:pt>
    <dgm:pt modelId="{D29D20C9-46B3-49F3-B354-0144EC79D333}" type="pres">
      <dgm:prSet presAssocID="{847C7AA9-C1BD-4492-9E04-CCF9563789E2}" presName="node" presStyleLbl="node1" presStyleIdx="0" presStyleCnt="6" custScaleX="118170">
        <dgm:presLayoutVars>
          <dgm:bulletEnabled val="1"/>
        </dgm:presLayoutVars>
      </dgm:prSet>
      <dgm:spPr/>
    </dgm:pt>
    <dgm:pt modelId="{94C5DC5C-4620-4387-80EE-755EF7F2DF29}" type="pres">
      <dgm:prSet presAssocID="{847C7AA9-C1BD-4492-9E04-CCF9563789E2}" presName="spNode" presStyleCnt="0"/>
      <dgm:spPr/>
    </dgm:pt>
    <dgm:pt modelId="{24684EAB-BCC5-433F-9D4B-E72832FEFCF4}" type="pres">
      <dgm:prSet presAssocID="{11A06AE5-9AB5-4A20-968B-B494315C102F}" presName="sibTrans" presStyleLbl="sibTrans1D1" presStyleIdx="0" presStyleCnt="6"/>
      <dgm:spPr/>
    </dgm:pt>
    <dgm:pt modelId="{48D1BBA3-4B5E-43F8-95B0-244D58B3F562}" type="pres">
      <dgm:prSet presAssocID="{185C4E70-7BCA-4635-97F5-CED935B59C29}" presName="node" presStyleLbl="node1" presStyleIdx="1" presStyleCnt="6" custScaleX="127199">
        <dgm:presLayoutVars>
          <dgm:bulletEnabled val="1"/>
        </dgm:presLayoutVars>
      </dgm:prSet>
      <dgm:spPr/>
    </dgm:pt>
    <dgm:pt modelId="{8FFAA582-E8B0-41A4-B96A-65519BEDF4AC}" type="pres">
      <dgm:prSet presAssocID="{185C4E70-7BCA-4635-97F5-CED935B59C29}" presName="spNode" presStyleCnt="0"/>
      <dgm:spPr/>
    </dgm:pt>
    <dgm:pt modelId="{FF0E55C1-5E11-4809-B16A-8C984CF27AF9}" type="pres">
      <dgm:prSet presAssocID="{479E8EF7-2FED-4C46-B57E-740B618624ED}" presName="sibTrans" presStyleLbl="sibTrans1D1" presStyleIdx="1" presStyleCnt="6"/>
      <dgm:spPr/>
    </dgm:pt>
    <dgm:pt modelId="{FF9D608D-A649-4568-9853-3E00C45944D2}" type="pres">
      <dgm:prSet presAssocID="{D339CB95-91E8-4AA7-935F-87EE5169BA46}" presName="node" presStyleLbl="node1" presStyleIdx="2" presStyleCnt="6" custScaleX="134476">
        <dgm:presLayoutVars>
          <dgm:bulletEnabled val="1"/>
        </dgm:presLayoutVars>
      </dgm:prSet>
      <dgm:spPr/>
    </dgm:pt>
    <dgm:pt modelId="{C4522B44-0EBC-484F-976E-830D1315CAA4}" type="pres">
      <dgm:prSet presAssocID="{D339CB95-91E8-4AA7-935F-87EE5169BA46}" presName="spNode" presStyleCnt="0"/>
      <dgm:spPr/>
    </dgm:pt>
    <dgm:pt modelId="{FA2B90B7-F23D-491B-BF32-8F365EC8F481}" type="pres">
      <dgm:prSet presAssocID="{40AA2204-5E7B-4299-A476-3BF6B11A3DFE}" presName="sibTrans" presStyleLbl="sibTrans1D1" presStyleIdx="2" presStyleCnt="6"/>
      <dgm:spPr/>
    </dgm:pt>
    <dgm:pt modelId="{2604127B-CBCC-48D7-916C-24F0B9DC1CE5}" type="pres">
      <dgm:prSet presAssocID="{A6869F36-4CCC-4D5D-868A-877A6CF80468}" presName="node" presStyleLbl="node1" presStyleIdx="3" presStyleCnt="6">
        <dgm:presLayoutVars>
          <dgm:bulletEnabled val="1"/>
        </dgm:presLayoutVars>
      </dgm:prSet>
      <dgm:spPr/>
    </dgm:pt>
    <dgm:pt modelId="{DD9C5189-7430-4D80-AB1A-148FC47DC67A}" type="pres">
      <dgm:prSet presAssocID="{A6869F36-4CCC-4D5D-868A-877A6CF80468}" presName="spNode" presStyleCnt="0"/>
      <dgm:spPr/>
    </dgm:pt>
    <dgm:pt modelId="{601E261B-4C7B-4D69-A8E1-98C4D2441E61}" type="pres">
      <dgm:prSet presAssocID="{5F34D986-2B11-4D2F-BFC0-C011D78101A5}" presName="sibTrans" presStyleLbl="sibTrans1D1" presStyleIdx="3" presStyleCnt="6"/>
      <dgm:spPr/>
    </dgm:pt>
    <dgm:pt modelId="{67E1D782-3B2D-42CD-A1A4-36930B98FD4A}" type="pres">
      <dgm:prSet presAssocID="{3620AEFF-4E9A-4ACF-A237-33EA31456ED2}" presName="node" presStyleLbl="node1" presStyleIdx="4" presStyleCnt="6" custScaleX="106694">
        <dgm:presLayoutVars>
          <dgm:bulletEnabled val="1"/>
        </dgm:presLayoutVars>
      </dgm:prSet>
      <dgm:spPr/>
    </dgm:pt>
    <dgm:pt modelId="{D35E0603-FFA3-497F-919C-3CDC3CF91D05}" type="pres">
      <dgm:prSet presAssocID="{3620AEFF-4E9A-4ACF-A237-33EA31456ED2}" presName="spNode" presStyleCnt="0"/>
      <dgm:spPr/>
    </dgm:pt>
    <dgm:pt modelId="{DF959072-F272-422E-AFB5-05B16FD7E933}" type="pres">
      <dgm:prSet presAssocID="{B52C9188-1E50-4560-9827-F030791FC037}" presName="sibTrans" presStyleLbl="sibTrans1D1" presStyleIdx="4" presStyleCnt="6"/>
      <dgm:spPr/>
    </dgm:pt>
    <dgm:pt modelId="{7BC28A55-002D-4F9D-85F2-477A8761AF9F}" type="pres">
      <dgm:prSet presAssocID="{A1B7D203-0A39-4F81-94C3-1098F0C18538}" presName="node" presStyleLbl="node1" presStyleIdx="5" presStyleCnt="6" custScaleY="118016">
        <dgm:presLayoutVars>
          <dgm:bulletEnabled val="1"/>
        </dgm:presLayoutVars>
      </dgm:prSet>
      <dgm:spPr/>
    </dgm:pt>
    <dgm:pt modelId="{27100C76-6DBE-4321-B284-65AED105724A}" type="pres">
      <dgm:prSet presAssocID="{A1B7D203-0A39-4F81-94C3-1098F0C18538}" presName="spNode" presStyleCnt="0"/>
      <dgm:spPr/>
    </dgm:pt>
    <dgm:pt modelId="{1A329A5D-0D48-462F-9998-B9C939635348}" type="pres">
      <dgm:prSet presAssocID="{496D0375-37ED-4364-AA7A-177E98D148DE}" presName="sibTrans" presStyleLbl="sibTrans1D1" presStyleIdx="5" presStyleCnt="6"/>
      <dgm:spPr/>
    </dgm:pt>
  </dgm:ptLst>
  <dgm:cxnLst>
    <dgm:cxn modelId="{7EB9AF02-A30B-48C2-8960-7D8E86975254}" srcId="{F2AE3379-DE17-498C-AAF0-215BA0B25DD2}" destId="{3620AEFF-4E9A-4ACF-A237-33EA31456ED2}" srcOrd="4" destOrd="0" parTransId="{9857B3E4-3A46-49B7-A366-C366FE771FFA}" sibTransId="{B52C9188-1E50-4560-9827-F030791FC037}"/>
    <dgm:cxn modelId="{5D79200B-064F-4713-8599-2DE878A84549}" srcId="{F2AE3379-DE17-498C-AAF0-215BA0B25DD2}" destId="{847C7AA9-C1BD-4492-9E04-CCF9563789E2}" srcOrd="0" destOrd="0" parTransId="{6AC7AA50-E7DF-4499-9DAE-C2AE9C54FE79}" sibTransId="{11A06AE5-9AB5-4A20-968B-B494315C102F}"/>
    <dgm:cxn modelId="{F3F7A519-E499-4E93-8912-EFD9975E60C8}" type="presOf" srcId="{185C4E70-7BCA-4635-97F5-CED935B59C29}" destId="{48D1BBA3-4B5E-43F8-95B0-244D58B3F562}" srcOrd="0" destOrd="0" presId="urn:microsoft.com/office/officeart/2005/8/layout/cycle6"/>
    <dgm:cxn modelId="{6B81611D-7AA5-4C3C-A24C-FA62DE060C8F}" srcId="{F2AE3379-DE17-498C-AAF0-215BA0B25DD2}" destId="{A1B7D203-0A39-4F81-94C3-1098F0C18538}" srcOrd="5" destOrd="0" parTransId="{9C70AAB9-FD45-463F-88D1-E89521AFB173}" sibTransId="{496D0375-37ED-4364-AA7A-177E98D148DE}"/>
    <dgm:cxn modelId="{994FA221-E98B-487E-93C7-694A76C615F2}" type="presOf" srcId="{11A06AE5-9AB5-4A20-968B-B494315C102F}" destId="{24684EAB-BCC5-433F-9D4B-E72832FEFCF4}" srcOrd="0" destOrd="0" presId="urn:microsoft.com/office/officeart/2005/8/layout/cycle6"/>
    <dgm:cxn modelId="{CFEBC53E-5387-4F48-B1C9-7F502C08BC6C}" type="presOf" srcId="{D339CB95-91E8-4AA7-935F-87EE5169BA46}" destId="{FF9D608D-A649-4568-9853-3E00C45944D2}" srcOrd="0" destOrd="0" presId="urn:microsoft.com/office/officeart/2005/8/layout/cycle6"/>
    <dgm:cxn modelId="{D2E3B55B-F5D5-42E0-BDA4-9084DA955785}" type="presOf" srcId="{A1B7D203-0A39-4F81-94C3-1098F0C18538}" destId="{7BC28A55-002D-4F9D-85F2-477A8761AF9F}" srcOrd="0" destOrd="0" presId="urn:microsoft.com/office/officeart/2005/8/layout/cycle6"/>
    <dgm:cxn modelId="{D7ECD35F-FE45-4B21-9741-B7C0B43B17E5}" type="presOf" srcId="{A6869F36-4CCC-4D5D-868A-877A6CF80468}" destId="{2604127B-CBCC-48D7-916C-24F0B9DC1CE5}" srcOrd="0" destOrd="0" presId="urn:microsoft.com/office/officeart/2005/8/layout/cycle6"/>
    <dgm:cxn modelId="{3F6A6061-64F5-40B8-8F66-2652E12F388A}" srcId="{F2AE3379-DE17-498C-AAF0-215BA0B25DD2}" destId="{185C4E70-7BCA-4635-97F5-CED935B59C29}" srcOrd="1" destOrd="0" parTransId="{A605AC7A-2770-49AF-B6E8-86216F1A3E9F}" sibTransId="{479E8EF7-2FED-4C46-B57E-740B618624ED}"/>
    <dgm:cxn modelId="{38692542-68B1-4F5C-A2B2-223EBA805562}" type="presOf" srcId="{B52C9188-1E50-4560-9827-F030791FC037}" destId="{DF959072-F272-422E-AFB5-05B16FD7E933}" srcOrd="0" destOrd="0" presId="urn:microsoft.com/office/officeart/2005/8/layout/cycle6"/>
    <dgm:cxn modelId="{61301374-1B47-4620-AAAF-D8F0B008031E}" type="presOf" srcId="{3620AEFF-4E9A-4ACF-A237-33EA31456ED2}" destId="{67E1D782-3B2D-42CD-A1A4-36930B98FD4A}" srcOrd="0" destOrd="0" presId="urn:microsoft.com/office/officeart/2005/8/layout/cycle6"/>
    <dgm:cxn modelId="{53EE728C-6848-409A-A1B0-5B7BD42D1176}" srcId="{F2AE3379-DE17-498C-AAF0-215BA0B25DD2}" destId="{D339CB95-91E8-4AA7-935F-87EE5169BA46}" srcOrd="2" destOrd="0" parTransId="{F21E2AC8-EC22-45BB-B490-1E76450BB871}" sibTransId="{40AA2204-5E7B-4299-A476-3BF6B11A3DFE}"/>
    <dgm:cxn modelId="{E73E07AC-6C62-4C86-B726-3F37C943500A}" type="presOf" srcId="{5F34D986-2B11-4D2F-BFC0-C011D78101A5}" destId="{601E261B-4C7B-4D69-A8E1-98C4D2441E61}" srcOrd="0" destOrd="0" presId="urn:microsoft.com/office/officeart/2005/8/layout/cycle6"/>
    <dgm:cxn modelId="{2B1250B0-72F9-4963-BE23-EFC48106588D}" type="presOf" srcId="{F2AE3379-DE17-498C-AAF0-215BA0B25DD2}" destId="{2E643314-9192-4A10-91E2-068E00EEE151}" srcOrd="0" destOrd="0" presId="urn:microsoft.com/office/officeart/2005/8/layout/cycle6"/>
    <dgm:cxn modelId="{15B008B6-6548-484E-8532-713D40867E6F}" type="presOf" srcId="{496D0375-37ED-4364-AA7A-177E98D148DE}" destId="{1A329A5D-0D48-462F-9998-B9C939635348}" srcOrd="0" destOrd="0" presId="urn:microsoft.com/office/officeart/2005/8/layout/cycle6"/>
    <dgm:cxn modelId="{6087FCC0-7A20-4ABA-8FB4-C90FE497DF4E}" type="presOf" srcId="{40AA2204-5E7B-4299-A476-3BF6B11A3DFE}" destId="{FA2B90B7-F23D-491B-BF32-8F365EC8F481}" srcOrd="0" destOrd="0" presId="urn:microsoft.com/office/officeart/2005/8/layout/cycle6"/>
    <dgm:cxn modelId="{9118C0C4-9785-47F4-B074-4757EDC0637D}" type="presOf" srcId="{847C7AA9-C1BD-4492-9E04-CCF9563789E2}" destId="{D29D20C9-46B3-49F3-B354-0144EC79D333}" srcOrd="0" destOrd="0" presId="urn:microsoft.com/office/officeart/2005/8/layout/cycle6"/>
    <dgm:cxn modelId="{FBEF77DA-6003-4D19-9250-203331ECD065}" type="presOf" srcId="{479E8EF7-2FED-4C46-B57E-740B618624ED}" destId="{FF0E55C1-5E11-4809-B16A-8C984CF27AF9}" srcOrd="0" destOrd="0" presId="urn:microsoft.com/office/officeart/2005/8/layout/cycle6"/>
    <dgm:cxn modelId="{8A3BE4E1-DBAB-49CA-B92A-2C99D6B49D0F}" srcId="{F2AE3379-DE17-498C-AAF0-215BA0B25DD2}" destId="{A6869F36-4CCC-4D5D-868A-877A6CF80468}" srcOrd="3" destOrd="0" parTransId="{B1DA08A7-1E59-4078-820F-869BABDC2A62}" sibTransId="{5F34D986-2B11-4D2F-BFC0-C011D78101A5}"/>
    <dgm:cxn modelId="{55FED0F0-2D53-4E19-A939-DADF051F593A}" type="presParOf" srcId="{2E643314-9192-4A10-91E2-068E00EEE151}" destId="{D29D20C9-46B3-49F3-B354-0144EC79D333}" srcOrd="0" destOrd="0" presId="urn:microsoft.com/office/officeart/2005/8/layout/cycle6"/>
    <dgm:cxn modelId="{6B969C92-390C-46C7-A2B9-D2B041CD03FE}" type="presParOf" srcId="{2E643314-9192-4A10-91E2-068E00EEE151}" destId="{94C5DC5C-4620-4387-80EE-755EF7F2DF29}" srcOrd="1" destOrd="0" presId="urn:microsoft.com/office/officeart/2005/8/layout/cycle6"/>
    <dgm:cxn modelId="{22FA6F47-2AB1-46B9-A327-5023915923C0}" type="presParOf" srcId="{2E643314-9192-4A10-91E2-068E00EEE151}" destId="{24684EAB-BCC5-433F-9D4B-E72832FEFCF4}" srcOrd="2" destOrd="0" presId="urn:microsoft.com/office/officeart/2005/8/layout/cycle6"/>
    <dgm:cxn modelId="{6C585CE0-F51E-4C6E-A4AE-2F6A597B1C02}" type="presParOf" srcId="{2E643314-9192-4A10-91E2-068E00EEE151}" destId="{48D1BBA3-4B5E-43F8-95B0-244D58B3F562}" srcOrd="3" destOrd="0" presId="urn:microsoft.com/office/officeart/2005/8/layout/cycle6"/>
    <dgm:cxn modelId="{A191354F-1395-42F9-8AAB-B9C530C5C2C1}" type="presParOf" srcId="{2E643314-9192-4A10-91E2-068E00EEE151}" destId="{8FFAA582-E8B0-41A4-B96A-65519BEDF4AC}" srcOrd="4" destOrd="0" presId="urn:microsoft.com/office/officeart/2005/8/layout/cycle6"/>
    <dgm:cxn modelId="{2CE7FA4C-16BE-4221-BF84-B73C9C8DB6D9}" type="presParOf" srcId="{2E643314-9192-4A10-91E2-068E00EEE151}" destId="{FF0E55C1-5E11-4809-B16A-8C984CF27AF9}" srcOrd="5" destOrd="0" presId="urn:microsoft.com/office/officeart/2005/8/layout/cycle6"/>
    <dgm:cxn modelId="{D8A26B36-AECB-46CB-98DC-4DFA858EC899}" type="presParOf" srcId="{2E643314-9192-4A10-91E2-068E00EEE151}" destId="{FF9D608D-A649-4568-9853-3E00C45944D2}" srcOrd="6" destOrd="0" presId="urn:microsoft.com/office/officeart/2005/8/layout/cycle6"/>
    <dgm:cxn modelId="{669BC883-4068-4184-AC94-94291CBFCF10}" type="presParOf" srcId="{2E643314-9192-4A10-91E2-068E00EEE151}" destId="{C4522B44-0EBC-484F-976E-830D1315CAA4}" srcOrd="7" destOrd="0" presId="urn:microsoft.com/office/officeart/2005/8/layout/cycle6"/>
    <dgm:cxn modelId="{5601D680-8EED-4ABF-AA91-5DED68649AB5}" type="presParOf" srcId="{2E643314-9192-4A10-91E2-068E00EEE151}" destId="{FA2B90B7-F23D-491B-BF32-8F365EC8F481}" srcOrd="8" destOrd="0" presId="urn:microsoft.com/office/officeart/2005/8/layout/cycle6"/>
    <dgm:cxn modelId="{55D100C2-E957-4D3B-9909-7FFEC9F86154}" type="presParOf" srcId="{2E643314-9192-4A10-91E2-068E00EEE151}" destId="{2604127B-CBCC-48D7-916C-24F0B9DC1CE5}" srcOrd="9" destOrd="0" presId="urn:microsoft.com/office/officeart/2005/8/layout/cycle6"/>
    <dgm:cxn modelId="{C3EEDE19-039C-49D7-8BD8-B2CCA9BC4E99}" type="presParOf" srcId="{2E643314-9192-4A10-91E2-068E00EEE151}" destId="{DD9C5189-7430-4D80-AB1A-148FC47DC67A}" srcOrd="10" destOrd="0" presId="urn:microsoft.com/office/officeart/2005/8/layout/cycle6"/>
    <dgm:cxn modelId="{82F3D81C-D20E-4065-828E-9B52BF69592B}" type="presParOf" srcId="{2E643314-9192-4A10-91E2-068E00EEE151}" destId="{601E261B-4C7B-4D69-A8E1-98C4D2441E61}" srcOrd="11" destOrd="0" presId="urn:microsoft.com/office/officeart/2005/8/layout/cycle6"/>
    <dgm:cxn modelId="{A9044B4D-B002-41F1-981B-9746A9DCF4BE}" type="presParOf" srcId="{2E643314-9192-4A10-91E2-068E00EEE151}" destId="{67E1D782-3B2D-42CD-A1A4-36930B98FD4A}" srcOrd="12" destOrd="0" presId="urn:microsoft.com/office/officeart/2005/8/layout/cycle6"/>
    <dgm:cxn modelId="{96E8746E-4283-4D9F-873D-F939B45BBA0E}" type="presParOf" srcId="{2E643314-9192-4A10-91E2-068E00EEE151}" destId="{D35E0603-FFA3-497F-919C-3CDC3CF91D05}" srcOrd="13" destOrd="0" presId="urn:microsoft.com/office/officeart/2005/8/layout/cycle6"/>
    <dgm:cxn modelId="{A30BE346-38FF-438C-9AC3-55A5C36ED9F6}" type="presParOf" srcId="{2E643314-9192-4A10-91E2-068E00EEE151}" destId="{DF959072-F272-422E-AFB5-05B16FD7E933}" srcOrd="14" destOrd="0" presId="urn:microsoft.com/office/officeart/2005/8/layout/cycle6"/>
    <dgm:cxn modelId="{7C557C2E-FE76-4EEF-98B9-5C3738FDFD88}" type="presParOf" srcId="{2E643314-9192-4A10-91E2-068E00EEE151}" destId="{7BC28A55-002D-4F9D-85F2-477A8761AF9F}" srcOrd="15" destOrd="0" presId="urn:microsoft.com/office/officeart/2005/8/layout/cycle6"/>
    <dgm:cxn modelId="{136B0FEF-8543-48A6-97D4-45F591809848}" type="presParOf" srcId="{2E643314-9192-4A10-91E2-068E00EEE151}" destId="{27100C76-6DBE-4321-B284-65AED105724A}" srcOrd="16" destOrd="0" presId="urn:microsoft.com/office/officeart/2005/8/layout/cycle6"/>
    <dgm:cxn modelId="{B754D0FD-FD94-4061-99FC-F9680E0139D1}" type="presParOf" srcId="{2E643314-9192-4A10-91E2-068E00EEE151}" destId="{1A329A5D-0D48-462F-9998-B9C939635348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C7B9E-FFB7-48F1-A0B2-60B1BE516CC6}">
      <dsp:nvSpPr>
        <dsp:cNvPr id="0" name=""/>
        <dsp:cNvSpPr/>
      </dsp:nvSpPr>
      <dsp:spPr>
        <a:xfrm rot="21300000">
          <a:off x="9034" y="874848"/>
          <a:ext cx="2925859" cy="335055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78227-46D3-4EDC-A9B2-3F285AAF266D}">
      <dsp:nvSpPr>
        <dsp:cNvPr id="0" name=""/>
        <dsp:cNvSpPr/>
      </dsp:nvSpPr>
      <dsp:spPr>
        <a:xfrm>
          <a:off x="595297" y="94480"/>
          <a:ext cx="440211" cy="83390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9A1BF-6118-4DE5-B68D-078DE51D4939}">
      <dsp:nvSpPr>
        <dsp:cNvPr id="0" name=""/>
        <dsp:cNvSpPr/>
      </dsp:nvSpPr>
      <dsp:spPr>
        <a:xfrm>
          <a:off x="1207547" y="0"/>
          <a:ext cx="1647525" cy="875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INSULIN deficiency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Relative or absolute</a:t>
          </a:r>
          <a:endParaRPr lang="en-IN" sz="1600" kern="1200" dirty="0"/>
        </a:p>
      </dsp:txBody>
      <dsp:txXfrm>
        <a:off x="1207547" y="0"/>
        <a:ext cx="1647525" cy="875595"/>
      </dsp:txXfrm>
    </dsp:sp>
    <dsp:sp modelId="{947655D2-BFC9-468E-80B9-E0F52E5ABDAD}">
      <dsp:nvSpPr>
        <dsp:cNvPr id="0" name=""/>
        <dsp:cNvSpPr/>
      </dsp:nvSpPr>
      <dsp:spPr>
        <a:xfrm>
          <a:off x="1975514" y="1146613"/>
          <a:ext cx="347106" cy="83390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22EE1-BFD6-4EC0-A1FD-81F1B042CABF}">
      <dsp:nvSpPr>
        <dsp:cNvPr id="0" name=""/>
        <dsp:cNvSpPr/>
      </dsp:nvSpPr>
      <dsp:spPr>
        <a:xfrm>
          <a:off x="-128892" y="1209156"/>
          <a:ext cx="2083019" cy="8755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Counter regulatory hormone excess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(Glucagon, cortisol, GH, catecholamines)</a:t>
          </a:r>
          <a:endParaRPr lang="en-IN" sz="1600" kern="1200" dirty="0"/>
        </a:p>
      </dsp:txBody>
      <dsp:txXfrm>
        <a:off x="-128892" y="1209156"/>
        <a:ext cx="2083019" cy="875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D17C2-76E1-404E-AC66-9C65A8C8FFFC}">
      <dsp:nvSpPr>
        <dsp:cNvPr id="0" name=""/>
        <dsp:cNvSpPr/>
      </dsp:nvSpPr>
      <dsp:spPr>
        <a:xfrm rot="5400000">
          <a:off x="-235231" y="272624"/>
          <a:ext cx="1568211" cy="10977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gradually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and safely</a:t>
          </a:r>
          <a:r>
            <a:rPr lang="en-US" sz="1400" kern="1200" dirty="0"/>
            <a:t>: </a:t>
          </a:r>
          <a:endParaRPr lang="en-IN" sz="1400" kern="1200" dirty="0"/>
        </a:p>
      </dsp:txBody>
      <dsp:txXfrm rot="-5400000">
        <a:off x="2" y="586266"/>
        <a:ext cx="1097747" cy="470464"/>
      </dsp:txXfrm>
    </dsp:sp>
    <dsp:sp modelId="{4BD1848F-B4F7-49A9-8F5B-69BF09892651}">
      <dsp:nvSpPr>
        <dsp:cNvPr id="0" name=""/>
        <dsp:cNvSpPr/>
      </dsp:nvSpPr>
      <dsp:spPr>
        <a:xfrm rot="5400000">
          <a:off x="4145911" y="-3045033"/>
          <a:ext cx="1088398" cy="7184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 </a:t>
          </a:r>
          <a:r>
            <a:rPr lang="en-US" sz="1800" kern="1200" dirty="0" err="1"/>
            <a:t>Normalise</a:t>
          </a:r>
          <a:r>
            <a:rPr lang="en-US" sz="1800" kern="1200" dirty="0"/>
            <a:t> the osmolality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 Replace fluid and electrolyte losses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 </a:t>
          </a:r>
          <a:r>
            <a:rPr lang="en-US" sz="1800" kern="1200" dirty="0" err="1"/>
            <a:t>Normalise</a:t>
          </a:r>
          <a:r>
            <a:rPr lang="en-US" sz="1800" kern="1200" dirty="0"/>
            <a:t> blood glucose</a:t>
          </a:r>
        </a:p>
      </dsp:txBody>
      <dsp:txXfrm rot="-5400000">
        <a:off x="1097748" y="56261"/>
        <a:ext cx="7131595" cy="982136"/>
      </dsp:txXfrm>
    </dsp:sp>
    <dsp:sp modelId="{873FF4B7-2FEE-47A6-9FA6-662578EFEFC6}">
      <dsp:nvSpPr>
        <dsp:cNvPr id="0" name=""/>
        <dsp:cNvSpPr/>
      </dsp:nvSpPr>
      <dsp:spPr>
        <a:xfrm rot="5400000">
          <a:off x="-235231" y="1549739"/>
          <a:ext cx="1568211" cy="10977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prevent</a:t>
          </a:r>
          <a:endParaRPr lang="en-IN" sz="1600" kern="1200" dirty="0"/>
        </a:p>
      </dsp:txBody>
      <dsp:txXfrm rot="-5400000">
        <a:off x="2" y="1863381"/>
        <a:ext cx="1097747" cy="470464"/>
      </dsp:txXfrm>
    </dsp:sp>
    <dsp:sp modelId="{8F6D4CD3-83EB-4F22-9846-9FFD9582BD3D}">
      <dsp:nvSpPr>
        <dsp:cNvPr id="0" name=""/>
        <dsp:cNvSpPr/>
      </dsp:nvSpPr>
      <dsp:spPr>
        <a:xfrm rot="5400000">
          <a:off x="4190500" y="-1778983"/>
          <a:ext cx="1019337" cy="71646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 Arterial or venous thrombosis 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 Other potential complications e.g. cerebral oedema/ central pontine myelinolysis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 Foot ulceration</a:t>
          </a:r>
          <a:endParaRPr lang="en-IN" sz="1800" kern="1200" dirty="0"/>
        </a:p>
      </dsp:txBody>
      <dsp:txXfrm rot="-5400000">
        <a:off x="1117864" y="1343413"/>
        <a:ext cx="7114849" cy="919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519CD-5CBF-411A-BA54-FF5BAAF5C45B}">
      <dsp:nvSpPr>
        <dsp:cNvPr id="0" name=""/>
        <dsp:cNvSpPr/>
      </dsp:nvSpPr>
      <dsp:spPr>
        <a:xfrm>
          <a:off x="0" y="350232"/>
          <a:ext cx="5710335" cy="9972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086C6-D2E0-4614-AA3B-79EDB0B1EA24}">
      <dsp:nvSpPr>
        <dsp:cNvPr id="0" name=""/>
        <dsp:cNvSpPr/>
      </dsp:nvSpPr>
      <dsp:spPr>
        <a:xfrm>
          <a:off x="271854" y="1217"/>
          <a:ext cx="5437081" cy="1249375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1086" tIns="0" rIns="1510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Most patients should go home on subcutaneous insulin (the regime being determined by their circumstances).</a:t>
          </a:r>
          <a:endParaRPr lang="en-IN" sz="1800" kern="1200" dirty="0"/>
        </a:p>
      </dsp:txBody>
      <dsp:txXfrm>
        <a:off x="332843" y="62206"/>
        <a:ext cx="5315103" cy="1127397"/>
      </dsp:txXfrm>
    </dsp:sp>
    <dsp:sp modelId="{08418770-53C3-477F-9DAE-BF361405F473}">
      <dsp:nvSpPr>
        <dsp:cNvPr id="0" name=""/>
        <dsp:cNvSpPr/>
      </dsp:nvSpPr>
      <dsp:spPr>
        <a:xfrm>
          <a:off x="0" y="2197438"/>
          <a:ext cx="5710335" cy="9972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040EB-69D8-43C5-855A-6E4EC9E10E59}">
      <dsp:nvSpPr>
        <dsp:cNvPr id="0" name=""/>
        <dsp:cNvSpPr/>
      </dsp:nvSpPr>
      <dsp:spPr>
        <a:xfrm>
          <a:off x="271854" y="1676922"/>
          <a:ext cx="5437081" cy="1420876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1086" tIns="0" rIns="1510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For patients with previously undiagnosed DM or well controlled on oral agents, switching from insulin to the appropriate oral </a:t>
          </a:r>
          <a:r>
            <a:rPr lang="en-US" sz="1800" kern="1200" dirty="0" err="1">
              <a:solidFill>
                <a:schemeClr val="tx1"/>
              </a:solidFill>
            </a:rPr>
            <a:t>hypoglycaemic</a:t>
          </a:r>
          <a:r>
            <a:rPr lang="en-US" sz="1800" kern="1200" dirty="0">
              <a:solidFill>
                <a:schemeClr val="tx1"/>
              </a:solidFill>
            </a:rPr>
            <a:t> agent should be considered after a period of stability (weeks or months). </a:t>
          </a:r>
          <a:endParaRPr lang="en-IN" sz="1800" kern="1200" dirty="0"/>
        </a:p>
      </dsp:txBody>
      <dsp:txXfrm>
        <a:off x="341215" y="1746283"/>
        <a:ext cx="5298359" cy="1282154"/>
      </dsp:txXfrm>
    </dsp:sp>
    <dsp:sp modelId="{EFB26479-BD11-4D01-A7BE-466E48004273}">
      <dsp:nvSpPr>
        <dsp:cNvPr id="0" name=""/>
        <dsp:cNvSpPr/>
      </dsp:nvSpPr>
      <dsp:spPr>
        <a:xfrm>
          <a:off x="0" y="3662134"/>
          <a:ext cx="5710335" cy="9972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B03D38-109D-4CEC-BECB-770BF2EB193B}">
      <dsp:nvSpPr>
        <dsp:cNvPr id="0" name=""/>
        <dsp:cNvSpPr/>
      </dsp:nvSpPr>
      <dsp:spPr>
        <a:xfrm>
          <a:off x="271854" y="3524127"/>
          <a:ext cx="5437081" cy="1038367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1086" tIns="0" rIns="15108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Ensure patient has appropriate diabetes education prior to discharge and arrange follow-up by diabetes team.</a:t>
          </a:r>
          <a:endParaRPr lang="en-IN" sz="1800" kern="1200" dirty="0"/>
        </a:p>
      </dsp:txBody>
      <dsp:txXfrm>
        <a:off x="322543" y="3574816"/>
        <a:ext cx="5335703" cy="9369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D20C9-46B3-49F3-B354-0144EC79D333}">
      <dsp:nvSpPr>
        <dsp:cNvPr id="0" name=""/>
        <dsp:cNvSpPr/>
      </dsp:nvSpPr>
      <dsp:spPr>
        <a:xfrm>
          <a:off x="3148324" y="2092"/>
          <a:ext cx="2011558" cy="1106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/>
            <a:t>Differentiating and DKA and HHS</a:t>
          </a:r>
          <a:endParaRPr lang="en-IN" sz="1800" kern="1200" dirty="0"/>
        </a:p>
      </dsp:txBody>
      <dsp:txXfrm>
        <a:off x="3202337" y="56105"/>
        <a:ext cx="1903532" cy="998441"/>
      </dsp:txXfrm>
    </dsp:sp>
    <dsp:sp modelId="{24684EAB-BCC5-433F-9D4B-E72832FEFCF4}">
      <dsp:nvSpPr>
        <dsp:cNvPr id="0" name=""/>
        <dsp:cNvSpPr/>
      </dsp:nvSpPr>
      <dsp:spPr>
        <a:xfrm>
          <a:off x="1547941" y="555326"/>
          <a:ext cx="5212325" cy="5212325"/>
        </a:xfrm>
        <a:custGeom>
          <a:avLst/>
          <a:gdLst/>
          <a:ahLst/>
          <a:cxnLst/>
          <a:rect l="0" t="0" r="0" b="0"/>
          <a:pathLst>
            <a:path>
              <a:moveTo>
                <a:pt x="3621059" y="205731"/>
              </a:moveTo>
              <a:arcTo wR="2606162" hR="2606162" stAng="17575112" swAng="12866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1BBA3-4B5E-43F8-95B0-244D58B3F562}">
      <dsp:nvSpPr>
        <dsp:cNvPr id="0" name=""/>
        <dsp:cNvSpPr/>
      </dsp:nvSpPr>
      <dsp:spPr>
        <a:xfrm>
          <a:off x="5328479" y="1305173"/>
          <a:ext cx="2165255" cy="1106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/>
            <a:t>Early recognition is vital to prevent morbidity and mortality</a:t>
          </a:r>
          <a:endParaRPr lang="en-IN" sz="1800" kern="1200" dirty="0"/>
        </a:p>
      </dsp:txBody>
      <dsp:txXfrm>
        <a:off x="5382492" y="1359186"/>
        <a:ext cx="2057229" cy="998441"/>
      </dsp:txXfrm>
    </dsp:sp>
    <dsp:sp modelId="{FF0E55C1-5E11-4809-B16A-8C984CF27AF9}">
      <dsp:nvSpPr>
        <dsp:cNvPr id="0" name=""/>
        <dsp:cNvSpPr/>
      </dsp:nvSpPr>
      <dsp:spPr>
        <a:xfrm>
          <a:off x="1547941" y="555326"/>
          <a:ext cx="5212325" cy="5212325"/>
        </a:xfrm>
        <a:custGeom>
          <a:avLst/>
          <a:gdLst/>
          <a:ahLst/>
          <a:cxnLst/>
          <a:rect l="0" t="0" r="0" b="0"/>
          <a:pathLst>
            <a:path>
              <a:moveTo>
                <a:pt x="5106395" y="1870690"/>
              </a:moveTo>
              <a:arcTo wR="2606162" hR="2606162" stAng="20616489" swAng="19670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D608D-A649-4568-9853-3E00C45944D2}">
      <dsp:nvSpPr>
        <dsp:cNvPr id="0" name=""/>
        <dsp:cNvSpPr/>
      </dsp:nvSpPr>
      <dsp:spPr>
        <a:xfrm>
          <a:off x="5266542" y="3911336"/>
          <a:ext cx="2289128" cy="1106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/>
            <a:t>Awareness of exact diagnostic criteria and following the protocol accordingly </a:t>
          </a:r>
        </a:p>
      </dsp:txBody>
      <dsp:txXfrm>
        <a:off x="5320555" y="3965349"/>
        <a:ext cx="2181102" cy="998441"/>
      </dsp:txXfrm>
    </dsp:sp>
    <dsp:sp modelId="{FA2B90B7-F23D-491B-BF32-8F365EC8F481}">
      <dsp:nvSpPr>
        <dsp:cNvPr id="0" name=""/>
        <dsp:cNvSpPr/>
      </dsp:nvSpPr>
      <dsp:spPr>
        <a:xfrm>
          <a:off x="1547941" y="555326"/>
          <a:ext cx="5212325" cy="5212325"/>
        </a:xfrm>
        <a:custGeom>
          <a:avLst/>
          <a:gdLst/>
          <a:ahLst/>
          <a:cxnLst/>
          <a:rect l="0" t="0" r="0" b="0"/>
          <a:pathLst>
            <a:path>
              <a:moveTo>
                <a:pt x="4427201" y="4470539"/>
              </a:moveTo>
              <a:arcTo wR="2606162" hR="2606162" stAng="2740424" swAng="150070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4127B-CBCC-48D7-916C-24F0B9DC1CE5}">
      <dsp:nvSpPr>
        <dsp:cNvPr id="0" name=""/>
        <dsp:cNvSpPr/>
      </dsp:nvSpPr>
      <dsp:spPr>
        <a:xfrm>
          <a:off x="3302974" y="5214417"/>
          <a:ext cx="1702258" cy="1106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/>
            <a:t>Awareness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/>
            <a:t>of complications</a:t>
          </a:r>
        </a:p>
      </dsp:txBody>
      <dsp:txXfrm>
        <a:off x="3356987" y="5268430"/>
        <a:ext cx="1594232" cy="998441"/>
      </dsp:txXfrm>
    </dsp:sp>
    <dsp:sp modelId="{601E261B-4C7B-4D69-A8E1-98C4D2441E61}">
      <dsp:nvSpPr>
        <dsp:cNvPr id="0" name=""/>
        <dsp:cNvSpPr/>
      </dsp:nvSpPr>
      <dsp:spPr>
        <a:xfrm>
          <a:off x="1547941" y="555326"/>
          <a:ext cx="5212325" cy="5212325"/>
        </a:xfrm>
        <a:custGeom>
          <a:avLst/>
          <a:gdLst/>
          <a:ahLst/>
          <a:cxnLst/>
          <a:rect l="0" t="0" r="0" b="0"/>
          <a:pathLst>
            <a:path>
              <a:moveTo>
                <a:pt x="1744161" y="5065641"/>
              </a:moveTo>
              <a:arcTo wR="2606162" hR="2606162" stAng="6558876" swAng="150070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1D782-3B2D-42CD-A1A4-36930B98FD4A}">
      <dsp:nvSpPr>
        <dsp:cNvPr id="0" name=""/>
        <dsp:cNvSpPr/>
      </dsp:nvSpPr>
      <dsp:spPr>
        <a:xfrm>
          <a:off x="988997" y="3911336"/>
          <a:ext cx="1816207" cy="1106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400" kern="1200" dirty="0"/>
            <a:t>  Patient  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400" kern="1200" dirty="0"/>
            <a:t>Education</a:t>
          </a:r>
        </a:p>
      </dsp:txBody>
      <dsp:txXfrm>
        <a:off x="1043010" y="3965349"/>
        <a:ext cx="1708181" cy="998441"/>
      </dsp:txXfrm>
    </dsp:sp>
    <dsp:sp modelId="{DF959072-F272-422E-AFB5-05B16FD7E933}">
      <dsp:nvSpPr>
        <dsp:cNvPr id="0" name=""/>
        <dsp:cNvSpPr/>
      </dsp:nvSpPr>
      <dsp:spPr>
        <a:xfrm>
          <a:off x="1547941" y="555326"/>
          <a:ext cx="5212325" cy="5212325"/>
        </a:xfrm>
        <a:custGeom>
          <a:avLst/>
          <a:gdLst/>
          <a:ahLst/>
          <a:cxnLst/>
          <a:rect l="0" t="0" r="0" b="0"/>
          <a:pathLst>
            <a:path>
              <a:moveTo>
                <a:pt x="106210" y="3342588"/>
              </a:moveTo>
              <a:arcTo wR="2606162" hR="2606162" stAng="9815178" swAng="183314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C28A55-002D-4F9D-85F2-477A8761AF9F}">
      <dsp:nvSpPr>
        <dsp:cNvPr id="0" name=""/>
        <dsp:cNvSpPr/>
      </dsp:nvSpPr>
      <dsp:spPr>
        <a:xfrm>
          <a:off x="1045971" y="1205503"/>
          <a:ext cx="1702258" cy="13058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/>
            <a:t>Referral: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/>
            <a:t>- ITU if needed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800" kern="1200" dirty="0"/>
            <a:t> - Diabetes team </a:t>
          </a:r>
          <a:endParaRPr lang="en-IN" sz="1800" kern="1200" dirty="0"/>
        </a:p>
      </dsp:txBody>
      <dsp:txXfrm>
        <a:off x="1109715" y="1269247"/>
        <a:ext cx="1574770" cy="1178320"/>
      </dsp:txXfrm>
    </dsp:sp>
    <dsp:sp modelId="{1A329A5D-0D48-462F-9998-B9C939635348}">
      <dsp:nvSpPr>
        <dsp:cNvPr id="0" name=""/>
        <dsp:cNvSpPr/>
      </dsp:nvSpPr>
      <dsp:spPr>
        <a:xfrm>
          <a:off x="1547941" y="555326"/>
          <a:ext cx="5212325" cy="5212325"/>
        </a:xfrm>
        <a:custGeom>
          <a:avLst/>
          <a:gdLst/>
          <a:ahLst/>
          <a:cxnLst/>
          <a:rect l="0" t="0" r="0" b="0"/>
          <a:pathLst>
            <a:path>
              <a:moveTo>
                <a:pt x="890247" y="644601"/>
              </a:moveTo>
              <a:arcTo wR="2606162" hR="2606162" stAng="13729292" swAng="109749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3D6C2-C1BB-45D6-8D2A-B60A6CB9A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1696-DE5D-4E6E-AD84-9BC50ADDA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950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16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94C5-0B0D-49E1-B8C8-6659F179F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41400"/>
            <a:ext cx="12192000" cy="2387600"/>
          </a:xfrm>
        </p:spPr>
        <p:txBody>
          <a:bodyPr/>
          <a:lstStyle/>
          <a:p>
            <a:r>
              <a:rPr lang="en-GB" sz="4800" b="1" dirty="0"/>
              <a:t>  </a:t>
            </a:r>
            <a:r>
              <a:rPr lang="en-GB" sz="5400" u="sng" dirty="0"/>
              <a:t>DIABETIC EMERGENCIES</a:t>
            </a:r>
            <a:br>
              <a:rPr lang="en-GB" sz="4800" b="1" dirty="0"/>
            </a:br>
            <a:br>
              <a:rPr lang="en-GB" sz="3200" dirty="0"/>
            </a:br>
            <a:r>
              <a:rPr lang="en-GB" sz="3200" b="1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DIABETIC KETOACIDOSIS (DKA) </a:t>
            </a:r>
            <a:br>
              <a:rPr lang="en-GB" sz="3200" b="1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br>
              <a:rPr lang="en-GB" sz="3200" b="1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      HYPEROSMOLAR HYPERGLYCAEMIC STATE (HHS)</a:t>
            </a:r>
            <a:br>
              <a:rPr lang="en-IN" sz="3200" b="1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4D9F7-E2DF-4B2C-988B-E722009CA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4207" y="4215650"/>
            <a:ext cx="4371026" cy="1883594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000" dirty="0"/>
              <a:t>By</a:t>
            </a:r>
          </a:p>
          <a:p>
            <a:r>
              <a:rPr lang="en-GB" sz="2000" dirty="0"/>
              <a:t>Dr Shamanth Soghal</a:t>
            </a:r>
          </a:p>
          <a:p>
            <a:r>
              <a:rPr lang="en-GB" sz="2000" dirty="0"/>
              <a:t>JSD FY2- Medical Rotations</a:t>
            </a:r>
          </a:p>
          <a:p>
            <a:r>
              <a:rPr lang="en-GB" sz="2000" dirty="0"/>
              <a:t>Queen Elizabeth Hospital Birmingham</a:t>
            </a:r>
            <a:endParaRPr lang="en-IN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8BCD1-EFE6-4A55-ADC6-17A8A6B35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522"/>
            <a:ext cx="6439711" cy="44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29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DD90AF-531C-486C-9196-A4F56C51EAD2}"/>
              </a:ext>
            </a:extLst>
          </p:cNvPr>
          <p:cNvSpPr/>
          <p:nvPr/>
        </p:nvSpPr>
        <p:spPr>
          <a:xfrm>
            <a:off x="821094" y="1436914"/>
            <a:ext cx="9937102" cy="431074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Cerebral </a:t>
            </a:r>
            <a:r>
              <a:rPr lang="en-IN" sz="2400" dirty="0" err="1"/>
              <a:t>Edema</a:t>
            </a:r>
            <a:r>
              <a:rPr lang="en-IN" sz="2400" dirty="0"/>
              <a:t> (monitor GCS, any suspicion warrants urgent imaging and </a:t>
            </a:r>
            <a:r>
              <a:rPr lang="en-IN" sz="2400" dirty="0" err="1"/>
              <a:t>antiedema</a:t>
            </a:r>
            <a:r>
              <a:rPr lang="en-IN" sz="2400" dirty="0"/>
              <a:t> measures)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err="1"/>
              <a:t>Hyperkalemia</a:t>
            </a:r>
            <a:r>
              <a:rPr lang="en-IN" sz="2400" dirty="0"/>
              <a:t> and </a:t>
            </a:r>
            <a:r>
              <a:rPr lang="en-IN" sz="2400" dirty="0" err="1"/>
              <a:t>Hypokalemia</a:t>
            </a: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err="1"/>
              <a:t>Hypoglycemia</a:t>
            </a: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Aspiration pneumonia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Hypomagnesaemia, Hypophosphatemia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Venous thromboembolism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Other: pulmonary </a:t>
            </a:r>
            <a:r>
              <a:rPr lang="en-IN" sz="2400" dirty="0" err="1"/>
              <a:t>edema</a:t>
            </a:r>
            <a:r>
              <a:rPr lang="en-IN" sz="2400" dirty="0"/>
              <a:t>, cardiomyopathy, rhabdomyolysis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CEA3DF-ABAA-4536-B051-FC3C0DC58266}"/>
              </a:ext>
            </a:extLst>
          </p:cNvPr>
          <p:cNvSpPr txBox="1"/>
          <p:nvPr/>
        </p:nvSpPr>
        <p:spPr>
          <a:xfrm>
            <a:off x="2799184" y="195943"/>
            <a:ext cx="6074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COMPLICATIONS</a:t>
            </a:r>
          </a:p>
          <a:p>
            <a:endParaRPr lang="en-IN" sz="4000" dirty="0"/>
          </a:p>
        </p:txBody>
      </p:sp>
      <p:pic>
        <p:nvPicPr>
          <p:cNvPr id="1026" name="Picture 2" descr="Danger - Simple English Wikipedia, the free encyclopedia">
            <a:extLst>
              <a:ext uri="{FF2B5EF4-FFF2-40B4-BE49-F238E27FC236}">
                <a16:creationId xmlns:a16="http://schemas.microsoft.com/office/drawing/2014/main" id="{ADA1A775-14E6-4FC6-9E48-460D1C7E1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09" y="83221"/>
            <a:ext cx="884154" cy="7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04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21164B0-9404-428F-881C-F32E7D7B9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587" y="3130112"/>
            <a:ext cx="3551854" cy="3089376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IN" sz="1600" b="1" i="0" u="sng" dirty="0">
                <a:effectLst/>
                <a:latin typeface="Lato" panose="020B0604020202020204" pitchFamily="34" charset="0"/>
              </a:rPr>
              <a:t>Intercurrent or co-existing illness</a:t>
            </a:r>
            <a:br>
              <a:rPr lang="en-IN" sz="1600" u="sng" dirty="0"/>
            </a:br>
            <a:r>
              <a:rPr lang="en-IN" sz="1600" u="sng" dirty="0"/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600" b="0" i="0" dirty="0">
                <a:effectLst/>
                <a:latin typeface="Lato" panose="020B0604020202020204" pitchFamily="34" charset="0"/>
              </a:rPr>
              <a:t>MI/Intestinal ischaemia/PE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600" b="0" i="0" dirty="0">
                <a:effectLst/>
                <a:latin typeface="Lato" panose="020B0604020202020204" pitchFamily="34" charset="0"/>
              </a:rPr>
              <a:t>Infection/</a:t>
            </a:r>
            <a:r>
              <a:rPr lang="en-IN" sz="1600" dirty="0">
                <a:latin typeface="Lato" panose="020B0604020202020204" pitchFamily="34" charset="0"/>
              </a:rPr>
              <a:t>S</a:t>
            </a:r>
            <a:r>
              <a:rPr lang="en-IN" sz="1600" b="0" i="0" dirty="0">
                <a:effectLst/>
                <a:latin typeface="Lato" panose="020B0604020202020204" pitchFamily="34" charset="0"/>
              </a:rPr>
              <a:t>epsis/Burns/Acute abdomen/GI bleed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600" dirty="0">
                <a:latin typeface="Lato" panose="020B0604020202020204" pitchFamily="34" charset="0"/>
              </a:rPr>
              <a:t> </a:t>
            </a:r>
            <a:r>
              <a:rPr lang="en-IN" sz="1600" b="0" i="0" dirty="0">
                <a:effectLst/>
                <a:latin typeface="Lato" panose="020B0604020202020204" pitchFamily="34" charset="0"/>
              </a:rPr>
              <a:t>Stroke/TIA/ICH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600" b="0" i="0" dirty="0">
                <a:effectLst/>
                <a:latin typeface="Lato" panose="020B0604020202020204" pitchFamily="34" charset="0"/>
              </a:rPr>
              <a:t>Hyperthermia/Hypothermia.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600" b="0" i="0" dirty="0">
                <a:effectLst/>
                <a:latin typeface="Lato" panose="020B0604020202020204" pitchFamily="34" charset="0"/>
              </a:rPr>
              <a:t>AKI / </a:t>
            </a:r>
            <a:r>
              <a:rPr lang="en-IN" sz="1600" dirty="0">
                <a:latin typeface="Lato" panose="020B0604020202020204" pitchFamily="34" charset="0"/>
              </a:rPr>
              <a:t>D</a:t>
            </a:r>
            <a:r>
              <a:rPr lang="en-IN" sz="1600" b="0" i="0" dirty="0">
                <a:effectLst/>
                <a:latin typeface="Lato" panose="020B0604020202020204" pitchFamily="34" charset="0"/>
              </a:rPr>
              <a:t>ecompensated CKD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1600" b="0" i="0" dirty="0">
                <a:effectLst/>
                <a:latin typeface="Lato" panose="020B0604020202020204" pitchFamily="34" charset="0"/>
              </a:rPr>
              <a:t>Hyperthyroidism/Cushing's syndrome/ACTH-secreting tumour.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5102B-E7AA-4C74-A1BA-AF7E0C22BE9C}"/>
              </a:ext>
            </a:extLst>
          </p:cNvPr>
          <p:cNvSpPr txBox="1"/>
          <p:nvPr/>
        </p:nvSpPr>
        <p:spPr>
          <a:xfrm>
            <a:off x="4512823" y="3122072"/>
            <a:ext cx="4144794" cy="304698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IN" sz="1600" b="1" i="0" u="sng" dirty="0">
                <a:effectLst/>
                <a:latin typeface="Lato" panose="020F0502020204030203" pitchFamily="34" charset="0"/>
              </a:rPr>
              <a:t>Medication-induced</a:t>
            </a:r>
          </a:p>
          <a:p>
            <a:pPr algn="l"/>
            <a:endParaRPr lang="en-IN" sz="1600" b="1" i="0" u="sng" dirty="0">
              <a:effectLst/>
              <a:latin typeface="Lato" panose="020F0502020204030203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IN" sz="1600" b="0" i="0" dirty="0">
                <a:effectLst/>
                <a:latin typeface="Lato" panose="020F0502020204030203" pitchFamily="34" charset="0"/>
              </a:rPr>
              <a:t>Metformin during intercurrent illness.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IN" sz="1600" b="0" i="0" dirty="0">
                <a:effectLst/>
                <a:latin typeface="Lato" panose="020F0502020204030203" pitchFamily="34" charset="0"/>
              </a:rPr>
              <a:t>Diuretics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600" b="0" i="0" dirty="0">
                <a:effectLst/>
                <a:latin typeface="Lato" panose="020F0502020204030203" pitchFamily="34" charset="0"/>
              </a:rPr>
              <a:t>Beta-blockers, Calcium-channel blockers.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IN" sz="1600" b="0" i="0" dirty="0">
                <a:effectLst/>
                <a:latin typeface="Lato" panose="020F0502020204030203" pitchFamily="34" charset="0"/>
              </a:rPr>
              <a:t>H2-receptor antagonists.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IN" sz="1600" b="0" i="0" dirty="0">
                <a:effectLst/>
                <a:latin typeface="Lato" panose="020F0502020204030203" pitchFamily="34" charset="0"/>
              </a:rPr>
              <a:t>Dialysis/TPN/glucose-containing fluids.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IN" sz="1600" b="0" i="0" dirty="0">
                <a:effectLst/>
                <a:latin typeface="Lato" panose="020F0502020204030203" pitchFamily="34" charset="0"/>
              </a:rPr>
              <a:t>anti-psychotics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IN" sz="1600" b="0" i="0" dirty="0">
                <a:effectLst/>
                <a:latin typeface="Lato" panose="020F0502020204030203" pitchFamily="34" charset="0"/>
              </a:rPr>
              <a:t>Glucocorticoids, Phenytoin and other anticonvulsants.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IN" sz="1600" b="0" i="0" dirty="0">
                <a:effectLst/>
                <a:latin typeface="Lato" panose="020F0502020204030203" pitchFamily="34" charset="0"/>
              </a:rPr>
              <a:t>Substance misuse: Alcohol, Cocaine</a:t>
            </a:r>
            <a:r>
              <a:rPr lang="en-IN" sz="1600" dirty="0">
                <a:latin typeface="Lato" panose="020F0502020204030203" pitchFamily="34" charset="0"/>
              </a:rPr>
              <a:t>, </a:t>
            </a:r>
            <a:r>
              <a:rPr lang="en-IN" sz="1600" b="0" i="0" dirty="0">
                <a:effectLst/>
                <a:latin typeface="Lato" panose="020F0502020204030203" pitchFamily="34" charset="0"/>
              </a:rPr>
              <a:t>Amphetamines</a:t>
            </a:r>
            <a:r>
              <a:rPr lang="en-IN" sz="1600" dirty="0">
                <a:latin typeface="Lato" panose="020F0502020204030203" pitchFamily="34" charset="0"/>
              </a:rPr>
              <a:t>, </a:t>
            </a:r>
            <a:r>
              <a:rPr lang="en-IN" sz="1600" b="0" i="0" dirty="0">
                <a:effectLst/>
                <a:latin typeface="Lato" panose="020F0502020204030203" pitchFamily="34" charset="0"/>
              </a:rPr>
              <a:t>MDMA</a:t>
            </a:r>
            <a:endParaRPr lang="en-IN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F2CDF3-C695-4751-85EE-5E38F8DA9F2D}"/>
              </a:ext>
            </a:extLst>
          </p:cNvPr>
          <p:cNvSpPr txBox="1"/>
          <p:nvPr/>
        </p:nvSpPr>
        <p:spPr>
          <a:xfrm>
            <a:off x="9170999" y="3130112"/>
            <a:ext cx="1957444" cy="280076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1600" b="1" i="0" u="sng" dirty="0">
                <a:effectLst/>
                <a:latin typeface="Lato" panose="020F0502020204030203" pitchFamily="34" charset="0"/>
              </a:rPr>
              <a:t>Diabetes-related</a:t>
            </a:r>
          </a:p>
          <a:p>
            <a:pPr algn="l"/>
            <a:endParaRPr lang="en-US" sz="1600" b="1" i="0" u="sng" dirty="0">
              <a:effectLst/>
              <a:latin typeface="Lato" panose="020F0502020204030203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0" i="0" dirty="0">
                <a:effectLst/>
                <a:latin typeface="Lato" panose="020F0502020204030203" pitchFamily="34" charset="0"/>
              </a:rPr>
              <a:t>First presentation of diabetes mellitus:</a:t>
            </a:r>
            <a:endParaRPr lang="en-US" sz="1600" dirty="0">
              <a:latin typeface="Lato" panose="020F0502020204030203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1600" b="0" i="0" dirty="0">
              <a:effectLst/>
              <a:latin typeface="Lato" panose="020F0502020204030203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0" i="0" dirty="0">
                <a:effectLst/>
                <a:latin typeface="Lato" panose="020F0502020204030203" pitchFamily="34" charset="0"/>
              </a:rPr>
              <a:t>Poor diabetic control/non-compliance:</a:t>
            </a:r>
            <a:br>
              <a:rPr lang="en-US" sz="1600" b="0" i="0" dirty="0">
                <a:effectLst/>
                <a:latin typeface="Lato" panose="020F0502020204030203" pitchFamily="34" charset="0"/>
              </a:rPr>
            </a:br>
            <a:endParaRPr lang="en-IN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E28B6E-C873-4891-B532-18635127E506}"/>
              </a:ext>
            </a:extLst>
          </p:cNvPr>
          <p:cNvSpPr txBox="1"/>
          <p:nvPr/>
        </p:nvSpPr>
        <p:spPr>
          <a:xfrm>
            <a:off x="4512823" y="2506575"/>
            <a:ext cx="7324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PRECIPITATING CAUSES</a:t>
            </a:r>
            <a:endParaRPr lang="en-IN" sz="2400" b="1" u="sng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BC6679C-4337-42A0-AFAF-EDE22A441188}"/>
              </a:ext>
            </a:extLst>
          </p:cNvPr>
          <p:cNvSpPr txBox="1">
            <a:spLocks/>
          </p:cNvSpPr>
          <p:nvPr/>
        </p:nvSpPr>
        <p:spPr>
          <a:xfrm>
            <a:off x="211129" y="842772"/>
            <a:ext cx="11769741" cy="16557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sz="1800" dirty="0"/>
              <a:t>HHS is a medical emergency which </a:t>
            </a:r>
            <a:r>
              <a:rPr lang="en-GB" sz="1800" dirty="0"/>
              <a:t>is </a:t>
            </a:r>
            <a:r>
              <a:rPr lang="en-US" sz="1800" dirty="0"/>
              <a:t>different from DKA (Previously know as HONK)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800" dirty="0"/>
              <a:t>Typically occurring in T2 DM and elderly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800" b="1" dirty="0"/>
              <a:t>Presentation </a:t>
            </a:r>
            <a:r>
              <a:rPr lang="en-US" sz="1800" dirty="0"/>
              <a:t>: over many days (unlike hours in DKA), and consequently the dehydration and metabolic disturbances are more extreme.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1800" dirty="0"/>
              <a:t>HHS carries </a:t>
            </a:r>
            <a:r>
              <a:rPr lang="en-US" sz="1800" b="1" dirty="0"/>
              <a:t>higher mortality risk </a:t>
            </a:r>
            <a:r>
              <a:rPr lang="en-US" sz="1800" dirty="0"/>
              <a:t>than DKA and may be complicated by </a:t>
            </a:r>
            <a:r>
              <a:rPr lang="en-US" sz="1800" b="1" dirty="0"/>
              <a:t>vascular events</a:t>
            </a:r>
            <a:endParaRPr lang="en-IN" sz="18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17E2A1-291F-4553-9F7B-861B4446F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524" y="311022"/>
            <a:ext cx="10668000" cy="543027"/>
          </a:xfrm>
        </p:spPr>
        <p:txBody>
          <a:bodyPr/>
          <a:lstStyle/>
          <a:p>
            <a:r>
              <a:rPr lang="en-GB" sz="4000" b="1" dirty="0"/>
              <a:t>HYPEROSMOLAR HYPERGLYCAEMIC STATE (HHS)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31472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6A69-B4BA-4FB7-B9D9-26E84EDF2D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143B0-652A-4817-95DF-C7B83B5BB9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4DC3F-2B8B-4687-BF47-B55965C14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76" y="0"/>
            <a:ext cx="8639166" cy="627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B7B6-CC06-4D13-909A-542D7DF13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78420"/>
            <a:ext cx="9144000" cy="1290097"/>
          </a:xfrm>
        </p:spPr>
        <p:txBody>
          <a:bodyPr/>
          <a:lstStyle/>
          <a:p>
            <a:r>
              <a:rPr lang="en-GB" sz="4400" dirty="0"/>
              <a:t>DIAGNOSTIC CRITERIA</a:t>
            </a:r>
            <a:endParaRPr lang="en-IN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BBD19-0529-4104-9A0F-D7FE9C58B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951" y="1043640"/>
            <a:ext cx="12192001" cy="2302635"/>
          </a:xfrm>
        </p:spPr>
        <p:txBody>
          <a:bodyPr/>
          <a:lstStyle/>
          <a:p>
            <a:pPr algn="l"/>
            <a:r>
              <a:rPr lang="en-IN" dirty="0"/>
              <a:t>• </a:t>
            </a:r>
            <a:r>
              <a:rPr lang="en-IN" b="1" dirty="0"/>
              <a:t>Hypovolaemia</a:t>
            </a:r>
            <a:r>
              <a:rPr lang="en-IN" dirty="0"/>
              <a:t> </a:t>
            </a:r>
          </a:p>
          <a:p>
            <a:pPr algn="l"/>
            <a:r>
              <a:rPr lang="en-IN" dirty="0"/>
              <a:t>• Marked hyperglycaemia (</a:t>
            </a:r>
            <a:r>
              <a:rPr lang="en-IN" u="sng" dirty="0"/>
              <a:t>Glucose&gt;/=</a:t>
            </a:r>
            <a:r>
              <a:rPr lang="en-IN" b="1" u="sng" dirty="0"/>
              <a:t>30</a:t>
            </a:r>
            <a:r>
              <a:rPr lang="en-IN" u="sng" dirty="0"/>
              <a:t> </a:t>
            </a:r>
            <a:r>
              <a:rPr lang="en-IN" sz="2000" dirty="0"/>
              <a:t>mmol/L</a:t>
            </a:r>
            <a:r>
              <a:rPr lang="en-IN" dirty="0"/>
              <a:t>)</a:t>
            </a:r>
          </a:p>
          <a:p>
            <a:pPr algn="l"/>
            <a:r>
              <a:rPr lang="en-IN" dirty="0"/>
              <a:t>   </a:t>
            </a:r>
            <a:r>
              <a:rPr lang="en-IN" b="1" u="sng" dirty="0"/>
              <a:t>without</a:t>
            </a:r>
            <a:r>
              <a:rPr lang="en-IN" dirty="0"/>
              <a:t> significant hyperketonaemia (</a:t>
            </a:r>
            <a:r>
              <a:rPr lang="en-IN" u="sng" dirty="0"/>
              <a:t>ketones </a:t>
            </a:r>
            <a:r>
              <a:rPr lang="en-IN" b="1" u="sng" dirty="0"/>
              <a:t>&lt;3</a:t>
            </a:r>
            <a:r>
              <a:rPr lang="en-IN" b="1" dirty="0"/>
              <a:t> </a:t>
            </a:r>
            <a:r>
              <a:rPr lang="en-IN" sz="2000" dirty="0"/>
              <a:t>mmol/L</a:t>
            </a:r>
            <a:r>
              <a:rPr lang="en-IN" dirty="0"/>
              <a:t>) or</a:t>
            </a:r>
          </a:p>
          <a:p>
            <a:pPr algn="l"/>
            <a:r>
              <a:rPr lang="en-IN" b="1" dirty="0"/>
              <a:t>   </a:t>
            </a:r>
            <a:r>
              <a:rPr lang="en-IN" b="1" u="sng" dirty="0"/>
              <a:t>without</a:t>
            </a:r>
            <a:r>
              <a:rPr lang="en-IN" dirty="0"/>
              <a:t> acidosis(</a:t>
            </a:r>
            <a:r>
              <a:rPr lang="en-IN" b="1" dirty="0"/>
              <a:t>pH&gt;7.3</a:t>
            </a:r>
            <a:r>
              <a:rPr lang="en-IN" dirty="0"/>
              <a:t>, bicarbonate </a:t>
            </a:r>
            <a:r>
              <a:rPr lang="en-IN" b="1" dirty="0"/>
              <a:t>&gt;15 </a:t>
            </a:r>
            <a:r>
              <a:rPr lang="en-IN" sz="2000" dirty="0"/>
              <a:t>mmol/</a:t>
            </a:r>
            <a:r>
              <a:rPr lang="en-IN" sz="1600" dirty="0"/>
              <a:t>L</a:t>
            </a:r>
            <a:r>
              <a:rPr lang="en-IN" dirty="0"/>
              <a:t>) </a:t>
            </a:r>
          </a:p>
          <a:p>
            <a:pPr algn="l"/>
            <a:r>
              <a:rPr lang="en-IN" dirty="0"/>
              <a:t>• </a:t>
            </a:r>
            <a:r>
              <a:rPr lang="en-IN" u="sng" dirty="0"/>
              <a:t>Osmolality </a:t>
            </a:r>
            <a:r>
              <a:rPr lang="en-IN" b="1" u="sng" dirty="0"/>
              <a:t>&gt;/= 320 </a:t>
            </a:r>
            <a:r>
              <a:rPr lang="en-IN" b="1" dirty="0"/>
              <a:t>m </a:t>
            </a:r>
            <a:r>
              <a:rPr lang="en-IN" dirty="0"/>
              <a:t>osmol/kg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BD9CC5-2455-4811-946B-D191EBE0D9B1}"/>
              </a:ext>
            </a:extLst>
          </p:cNvPr>
          <p:cNvSpPr/>
          <p:nvPr/>
        </p:nvSpPr>
        <p:spPr>
          <a:xfrm>
            <a:off x="2119372" y="3890865"/>
            <a:ext cx="7141360" cy="2302635"/>
          </a:xfrm>
          <a:prstGeom prst="round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Differential Diagnosis:</a:t>
            </a:r>
          </a:p>
          <a:p>
            <a:pPr marL="285750" indent="-285750" algn="ctr">
              <a:buFontTx/>
              <a:buChar char="-"/>
            </a:pP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DKA</a:t>
            </a:r>
          </a:p>
          <a:p>
            <a:pPr marL="285750" indent="-285750" algn="ctr">
              <a:buFontTx/>
              <a:buChar char="-"/>
            </a:pP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HHS/DKA mixed picture</a:t>
            </a:r>
          </a:p>
          <a:p>
            <a:pPr marL="285750" indent="-285750" algn="ctr">
              <a:buFontTx/>
              <a:buChar char="-"/>
            </a:pP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Euglycemic DKA</a:t>
            </a:r>
          </a:p>
          <a:p>
            <a:pPr marL="285750" indent="-285750" algn="ctr">
              <a:buFontTx/>
              <a:buChar char="-"/>
            </a:pP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Alcohlic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Ketoacidosis</a:t>
            </a:r>
          </a:p>
          <a:p>
            <a:pPr marL="285750" indent="-285750" algn="ctr">
              <a:buFontTx/>
              <a:buChar char="-"/>
            </a:pPr>
            <a:r>
              <a:rPr lang="en-GB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Starvational</a:t>
            </a:r>
            <a:r>
              <a:rPr lang="en-GB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ketoacidosis</a:t>
            </a:r>
            <a:endParaRPr lang="en-IN" sz="2400" dirty="0"/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0647E113-DEE4-45E9-BE57-6DEE84CA6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4108" y="259008"/>
            <a:ext cx="752669" cy="7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3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FF8F7-6A7C-4891-9875-BE661F11F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946"/>
            <a:ext cx="9144000" cy="641123"/>
          </a:xfrm>
        </p:spPr>
        <p:txBody>
          <a:bodyPr/>
          <a:lstStyle/>
          <a:p>
            <a:r>
              <a:rPr lang="en-GB" dirty="0"/>
              <a:t>MANAGEMENT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C4F16-C929-4F83-8A55-8709DB583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4299" y="867747"/>
            <a:ext cx="9144000" cy="5085184"/>
          </a:xfrm>
        </p:spPr>
        <p:txBody>
          <a:bodyPr/>
          <a:lstStyle/>
          <a:p>
            <a:pPr algn="l"/>
            <a:r>
              <a:rPr lang="en-US" dirty="0"/>
              <a:t>Principles and Goals: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431D238-CF71-477C-AFB3-B01392BB7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938991"/>
              </p:ext>
            </p:extLst>
          </p:nvPr>
        </p:nvGraphicFramePr>
        <p:xfrm>
          <a:off x="1458684" y="2764523"/>
          <a:ext cx="8282474" cy="288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1D59027-AE03-4105-847C-A729677CF1D7}"/>
              </a:ext>
            </a:extLst>
          </p:cNvPr>
          <p:cNvGrpSpPr/>
          <p:nvPr/>
        </p:nvGrpSpPr>
        <p:grpSpPr>
          <a:xfrm>
            <a:off x="1458684" y="1562985"/>
            <a:ext cx="1150587" cy="1467567"/>
            <a:chOff x="-25182" y="1987958"/>
            <a:chExt cx="1704153" cy="2434498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C0FC0D34-6D39-4238-9FD0-E74E1ED33A53}"/>
                </a:ext>
              </a:extLst>
            </p:cNvPr>
            <p:cNvSpPr/>
            <p:nvPr/>
          </p:nvSpPr>
          <p:spPr>
            <a:xfrm rot="5400000">
              <a:off x="-390356" y="2353132"/>
              <a:ext cx="2434498" cy="1704149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Arrow: Chevron 4">
              <a:extLst>
                <a:ext uri="{FF2B5EF4-FFF2-40B4-BE49-F238E27FC236}">
                  <a16:creationId xmlns:a16="http://schemas.microsoft.com/office/drawing/2014/main" id="{F9F3010A-5CDE-4669-AA51-A62661D610F8}"/>
                </a:ext>
              </a:extLst>
            </p:cNvPr>
            <p:cNvSpPr txBox="1"/>
            <p:nvPr/>
          </p:nvSpPr>
          <p:spPr>
            <a:xfrm>
              <a:off x="-25178" y="3007942"/>
              <a:ext cx="1704149" cy="730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To </a:t>
              </a: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Treat:</a:t>
              </a:r>
              <a:endParaRPr lang="en-IN" sz="1600" kern="1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8EE388-A168-4A87-B0EB-B95B7ECCBA37}"/>
              </a:ext>
            </a:extLst>
          </p:cNvPr>
          <p:cNvGrpSpPr/>
          <p:nvPr/>
        </p:nvGrpSpPr>
        <p:grpSpPr>
          <a:xfrm>
            <a:off x="2543955" y="905069"/>
            <a:ext cx="7197203" cy="2252060"/>
            <a:chOff x="-414792" y="1053541"/>
            <a:chExt cx="6744352" cy="3951547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FF155587-D36C-4564-8386-256CFD8B9C7D}"/>
                </a:ext>
              </a:extLst>
            </p:cNvPr>
            <p:cNvSpPr/>
            <p:nvPr/>
          </p:nvSpPr>
          <p:spPr>
            <a:xfrm rot="5400000">
              <a:off x="2198829" y="-310204"/>
              <a:ext cx="1582424" cy="6679039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: Top Corners Rounded 6">
              <a:extLst>
                <a:ext uri="{FF2B5EF4-FFF2-40B4-BE49-F238E27FC236}">
                  <a16:creationId xmlns:a16="http://schemas.microsoft.com/office/drawing/2014/main" id="{A41B0FBD-2F17-4D00-8B2F-FBF41CC8F21A}"/>
                </a:ext>
              </a:extLst>
            </p:cNvPr>
            <p:cNvSpPr txBox="1"/>
            <p:nvPr/>
          </p:nvSpPr>
          <p:spPr>
            <a:xfrm>
              <a:off x="-414792" y="1053541"/>
              <a:ext cx="6601791" cy="39515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3970" rIns="13970" bIns="13970" numCol="1" spcCol="1270" anchor="ctr" anchorCtr="0">
              <a:noAutofit/>
            </a:bodyPr>
            <a:lstStyle/>
            <a:p>
              <a:pPr marL="0" lvl="1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2200" kern="1200" dirty="0"/>
                <a:t>The underlying cause (</a:t>
              </a:r>
              <a:r>
                <a:rPr lang="en-GB" sz="2200" kern="1200" dirty="0" err="1"/>
                <a:t>Eg</a:t>
              </a:r>
              <a:r>
                <a:rPr lang="en-GB" sz="2200" kern="1200" dirty="0"/>
                <a:t>: MI, drugs, sepsis, bowel infarction)</a:t>
              </a:r>
              <a:endParaRPr lang="en-IN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9945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D8112-CDBB-487E-A2EC-C170D795B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324" y="70098"/>
            <a:ext cx="9144000" cy="888061"/>
          </a:xfrm>
        </p:spPr>
        <p:txBody>
          <a:bodyPr/>
          <a:lstStyle/>
          <a:p>
            <a:r>
              <a:rPr lang="en-GB" sz="4800" b="1" u="sng" dirty="0"/>
              <a:t>MANAGEMENT</a:t>
            </a:r>
            <a:endParaRPr lang="en-IN" sz="4800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18DAF-CBED-4019-BCCD-86D9FB986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16802" y="1118350"/>
            <a:ext cx="9144000" cy="1655762"/>
          </a:xfrm>
        </p:spPr>
        <p:txBody>
          <a:bodyPr/>
          <a:lstStyle/>
          <a:p>
            <a:r>
              <a:rPr lang="en-GB" sz="1800" b="1" dirty="0"/>
              <a:t>ABCDE Approach, </a:t>
            </a:r>
          </a:p>
          <a:p>
            <a:r>
              <a:rPr lang="en-GB" sz="1800" b="1" dirty="0"/>
              <a:t>2 large bore iv cannulas</a:t>
            </a:r>
          </a:p>
          <a:p>
            <a:endParaRPr lang="en-IN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DC71AA-726A-4E45-892F-10E76AA8D5F1}"/>
              </a:ext>
            </a:extLst>
          </p:cNvPr>
          <p:cNvSpPr/>
          <p:nvPr/>
        </p:nvSpPr>
        <p:spPr>
          <a:xfrm>
            <a:off x="5032103" y="1103924"/>
            <a:ext cx="4578427" cy="8805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400" b="1" dirty="0"/>
              <a:t>Tests</a:t>
            </a:r>
            <a:r>
              <a:rPr lang="en-IN" sz="1400" dirty="0"/>
              <a:t>: Capillary BG, plasma BG, U&amp;E, FBC,  Measured or calculated osmolality (2Na+  glucose + urea),  VBG, Blood ketones, lactate, Blood cultures, ECG,  CXR, Urinalysis and culture, CRP</a:t>
            </a:r>
          </a:p>
        </p:txBody>
      </p:sp>
      <p:pic>
        <p:nvPicPr>
          <p:cNvPr id="2050" name="Picture 2" descr="Clinical interpretation of Lab tests | Edu Waves">
            <a:extLst>
              <a:ext uri="{FF2B5EF4-FFF2-40B4-BE49-F238E27FC236}">
                <a16:creationId xmlns:a16="http://schemas.microsoft.com/office/drawing/2014/main" id="{8D5059F0-D505-4952-97FD-A1F202190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530" y="1221480"/>
            <a:ext cx="991219" cy="64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BBC500-6463-4D6F-9FBC-0525B1F7F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11" y="1167876"/>
            <a:ext cx="1134830" cy="63834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D37EBB5-536C-4F1C-BBC4-17D36B4169FE}"/>
              </a:ext>
            </a:extLst>
          </p:cNvPr>
          <p:cNvSpPr/>
          <p:nvPr/>
        </p:nvSpPr>
        <p:spPr>
          <a:xfrm>
            <a:off x="2049841" y="1118350"/>
            <a:ext cx="2982263" cy="737395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62E87B-48CE-4E87-9519-AC0F28DBE74B}"/>
              </a:ext>
            </a:extLst>
          </p:cNvPr>
          <p:cNvSpPr/>
          <p:nvPr/>
        </p:nvSpPr>
        <p:spPr>
          <a:xfrm>
            <a:off x="1112846" y="2065462"/>
            <a:ext cx="9411478" cy="12488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Evaluation: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Does the history suggest sepsis/vascular event or a recent change in medication?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Assess the degree of dehydration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Examine for a source of sepsis or evidence of vascular event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Mental state assessment</a:t>
            </a:r>
            <a:endParaRPr lang="en-IN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1F70B4-AEBC-4C01-892D-2FC02F99DE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618"/>
          <a:stretch/>
        </p:blipFill>
        <p:spPr>
          <a:xfrm>
            <a:off x="841330" y="3325448"/>
            <a:ext cx="10221989" cy="311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0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DD8B55-BF43-4B77-AD91-85F53A6483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6"/>
          <a:stretch/>
        </p:blipFill>
        <p:spPr>
          <a:xfrm>
            <a:off x="635909" y="2503617"/>
            <a:ext cx="10400569" cy="27541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61335A-87AC-4826-AF7F-821B7825EE06}"/>
              </a:ext>
            </a:extLst>
          </p:cNvPr>
          <p:cNvSpPr/>
          <p:nvPr/>
        </p:nvSpPr>
        <p:spPr>
          <a:xfrm>
            <a:off x="6206517" y="3632703"/>
            <a:ext cx="5086635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579861-2FF3-4BAF-A657-C1E3BA6D0C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391"/>
          <a:stretch/>
        </p:blipFill>
        <p:spPr>
          <a:xfrm>
            <a:off x="551933" y="642297"/>
            <a:ext cx="10221989" cy="150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180810-026F-4B4D-8333-A860037AA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0" t="40688" r="50030"/>
          <a:stretch/>
        </p:blipFill>
        <p:spPr>
          <a:xfrm>
            <a:off x="4342207" y="3579845"/>
            <a:ext cx="3354251" cy="167795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F6CBF4-DE71-4DEF-9680-B6D59F8364E1}"/>
              </a:ext>
            </a:extLst>
          </p:cNvPr>
          <p:cNvSpPr/>
          <p:nvPr/>
        </p:nvSpPr>
        <p:spPr>
          <a:xfrm>
            <a:off x="2481374" y="3579845"/>
            <a:ext cx="1879679" cy="16250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F93340-2B98-47A6-81C0-11F5C3C07BE0}"/>
              </a:ext>
            </a:extLst>
          </p:cNvPr>
          <p:cNvSpPr/>
          <p:nvPr/>
        </p:nvSpPr>
        <p:spPr>
          <a:xfrm>
            <a:off x="4108942" y="3579845"/>
            <a:ext cx="233265" cy="208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E4751C-AED4-414B-8843-FF4A8F659226}"/>
              </a:ext>
            </a:extLst>
          </p:cNvPr>
          <p:cNvSpPr/>
          <p:nvPr/>
        </p:nvSpPr>
        <p:spPr>
          <a:xfrm>
            <a:off x="4142964" y="5075845"/>
            <a:ext cx="233265" cy="208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8696C88-C5B2-466E-8E61-BA72CE605BAA}"/>
              </a:ext>
            </a:extLst>
          </p:cNvPr>
          <p:cNvSpPr/>
          <p:nvPr/>
        </p:nvSpPr>
        <p:spPr>
          <a:xfrm>
            <a:off x="1772816" y="4011534"/>
            <a:ext cx="2247402" cy="81457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2183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0FB2B1-37CC-4136-815D-C50A2FAC8F62}"/>
              </a:ext>
            </a:extLst>
          </p:cNvPr>
          <p:cNvSpPr/>
          <p:nvPr/>
        </p:nvSpPr>
        <p:spPr>
          <a:xfrm>
            <a:off x="320352" y="533443"/>
            <a:ext cx="3599895" cy="589534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1800" b="1" u="sng" dirty="0"/>
              <a:t>CONSIDER HDU/ITU REFERRAL</a:t>
            </a:r>
          </a:p>
          <a:p>
            <a:endParaRPr lang="en-IN" sz="1800" b="1" u="sng" dirty="0"/>
          </a:p>
          <a:p>
            <a:r>
              <a:rPr lang="en-IN" sz="1800" dirty="0"/>
              <a:t>• osmolality &gt;350 </a:t>
            </a:r>
            <a:r>
              <a:rPr lang="en-IN" sz="1800" dirty="0" err="1"/>
              <a:t>mosmol</a:t>
            </a:r>
            <a:r>
              <a:rPr lang="en-IN" sz="1800" dirty="0"/>
              <a:t>/kg </a:t>
            </a:r>
          </a:p>
          <a:p>
            <a:pPr algn="l"/>
            <a:r>
              <a:rPr lang="en-IN" sz="1800" dirty="0"/>
              <a:t>• sodium &gt; 160 mmol/L</a:t>
            </a:r>
          </a:p>
          <a:p>
            <a:pPr algn="l"/>
            <a:r>
              <a:rPr lang="en-IN" sz="1800" dirty="0"/>
              <a:t>• venous ⁄ arterial pH &lt; 7.1 </a:t>
            </a:r>
          </a:p>
          <a:p>
            <a:pPr algn="l"/>
            <a:r>
              <a:rPr lang="en-IN" sz="1800" dirty="0"/>
              <a:t>• hypokalaemia (K&lt;3.5 mmol/L) or hyperkalaemia (K&gt;6 mmol/L) on admission </a:t>
            </a:r>
          </a:p>
          <a:p>
            <a:pPr algn="l"/>
            <a:r>
              <a:rPr lang="en-IN" sz="1800" dirty="0"/>
              <a:t>• GCS &lt;12</a:t>
            </a:r>
          </a:p>
          <a:p>
            <a:pPr algn="l"/>
            <a:r>
              <a:rPr lang="en-IN" sz="1800" dirty="0"/>
              <a:t>• oxygen saturation &lt; 92% on air (assuming normal baseline respiratory function) </a:t>
            </a:r>
          </a:p>
          <a:p>
            <a:pPr algn="l"/>
            <a:r>
              <a:rPr lang="en-IN" sz="1800" dirty="0"/>
              <a:t>• SBP &lt; 90 mmHg </a:t>
            </a:r>
          </a:p>
          <a:p>
            <a:pPr algn="l"/>
            <a:r>
              <a:rPr lang="en-IN" sz="1800" dirty="0"/>
              <a:t>• pulse &gt; 100 or &lt; 60 bpm</a:t>
            </a:r>
          </a:p>
          <a:p>
            <a:pPr algn="l"/>
            <a:r>
              <a:rPr lang="en-IN" sz="1800" dirty="0"/>
              <a:t>• urine output &lt;0.5 ml/kg/hr </a:t>
            </a:r>
          </a:p>
          <a:p>
            <a:pPr algn="l"/>
            <a:r>
              <a:rPr lang="en-IN" sz="1800" dirty="0"/>
              <a:t>• serum creatinine &gt;200 µmol/L </a:t>
            </a:r>
          </a:p>
          <a:p>
            <a:pPr algn="l"/>
            <a:r>
              <a:rPr lang="en-IN" sz="1800" dirty="0"/>
              <a:t>• hypothermia </a:t>
            </a:r>
          </a:p>
          <a:p>
            <a:pPr algn="l"/>
            <a:r>
              <a:rPr lang="en-IN" sz="1800" dirty="0"/>
              <a:t>• macrovascular event such as MI or stroke</a:t>
            </a:r>
          </a:p>
          <a:p>
            <a:pPr algn="l"/>
            <a:r>
              <a:rPr lang="en-IN" sz="1800" dirty="0"/>
              <a:t>• other serious co-morbidity.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62CD21-348D-4100-B6D3-53D907AB03AC}"/>
              </a:ext>
            </a:extLst>
          </p:cNvPr>
          <p:cNvSpPr/>
          <p:nvPr/>
        </p:nvSpPr>
        <p:spPr>
          <a:xfrm>
            <a:off x="4250987" y="533442"/>
            <a:ext cx="7782128" cy="58953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2000" b="1" u="sng" dirty="0"/>
          </a:p>
          <a:p>
            <a:endParaRPr lang="en-GB" sz="2000" b="1" u="sng" dirty="0"/>
          </a:p>
          <a:p>
            <a:endParaRPr lang="en-GB" sz="2000" b="1" u="sng" dirty="0"/>
          </a:p>
          <a:p>
            <a:endParaRPr lang="en-GB" sz="2000" b="1" u="sng" dirty="0"/>
          </a:p>
          <a:p>
            <a:r>
              <a:rPr lang="en-GB" sz="2000" b="1" u="sng" dirty="0"/>
              <a:t>ADDITIONAL MEASURES IN MANAGEMENT: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Assess for:  - signs of fluid overload or cerebral oedema</a:t>
            </a:r>
          </a:p>
          <a:p>
            <a:r>
              <a:rPr lang="en-US" sz="2000" dirty="0"/>
              <a:t>                          - evidence of continuing sepsis </a:t>
            </a:r>
          </a:p>
          <a:p>
            <a:r>
              <a:rPr lang="en-US" sz="2000" dirty="0"/>
              <a:t>                          - Foot  (daily)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Regular monitoring : - Observations</a:t>
            </a:r>
          </a:p>
          <a:p>
            <a:r>
              <a:rPr lang="en-GB" sz="2000" dirty="0"/>
              <a:t>                                           - Plasma Osmolality</a:t>
            </a:r>
          </a:p>
          <a:p>
            <a:r>
              <a:rPr lang="en-GB" sz="2000" dirty="0"/>
              <a:t>                                           - Fluid balance (Minimum U.O 0.5 ml/kg/hr)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Consider urinary catheterisation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Measure lab glucose if bedside measurement &gt;33mmol/L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Aim gradual decline of Plasma osmolality (3-8 </a:t>
            </a:r>
            <a:r>
              <a:rPr lang="en-US" sz="2000" dirty="0" err="1"/>
              <a:t>mosml</a:t>
            </a:r>
            <a:r>
              <a:rPr lang="en-US" sz="2000" dirty="0"/>
              <a:t>/kg/hour)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Diabetes team referral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Continue LMWH until day of discharge (consider extended treatment in very high risk patients)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IN" sz="2000" b="1" u="sng" dirty="0"/>
          </a:p>
        </p:txBody>
      </p:sp>
    </p:spTree>
    <p:extLst>
      <p:ext uri="{BB962C8B-B14F-4D97-AF65-F5344CB8AC3E}">
        <p14:creationId xmlns:p14="http://schemas.microsoft.com/office/powerpoint/2010/main" val="1784985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DD90AF-531C-486C-9196-A4F56C51EAD2}"/>
              </a:ext>
            </a:extLst>
          </p:cNvPr>
          <p:cNvSpPr/>
          <p:nvPr/>
        </p:nvSpPr>
        <p:spPr>
          <a:xfrm>
            <a:off x="821094" y="1436914"/>
            <a:ext cx="9937102" cy="48957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chemeClr val="tx1"/>
                </a:solidFill>
                <a:effectLst/>
              </a:rPr>
              <a:t>Ischaemia or infarction affecting any organ, particularly MI and CVA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chemeClr val="tx1"/>
                </a:solidFill>
                <a:effectLst/>
              </a:rPr>
              <a:t>Thromboembolic disease</a:t>
            </a:r>
            <a:r>
              <a:rPr lang="en-IN" sz="2000" dirty="0">
                <a:solidFill>
                  <a:schemeClr val="tx1"/>
                </a:solidFill>
              </a:rPr>
              <a:t> </a:t>
            </a:r>
            <a:r>
              <a:rPr lang="en-IN" sz="2000" b="0" i="0" dirty="0">
                <a:solidFill>
                  <a:schemeClr val="tx1"/>
                </a:solidFill>
                <a:effectLst/>
              </a:rPr>
              <a:t>( DVT and PE)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chemeClr val="tx1"/>
                </a:solidFill>
                <a:effectLst/>
              </a:rPr>
              <a:t>ARDS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chemeClr val="tx1"/>
                </a:solidFill>
                <a:effectLst/>
              </a:rPr>
              <a:t>DIC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chemeClr val="tx1"/>
                </a:solidFill>
                <a:effectLst/>
              </a:rPr>
              <a:t>Multi-organ failure.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chemeClr val="tx1"/>
                </a:solidFill>
                <a:effectLst/>
              </a:rPr>
              <a:t>Rhabdomyolysis.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chemeClr val="tx1"/>
                </a:solidFill>
                <a:effectLst/>
              </a:rPr>
              <a:t>Cerebral oedema.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chemeClr val="tx1"/>
                </a:solidFill>
                <a:effectLst/>
              </a:rPr>
              <a:t>Central pontine myelinolysis.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N" sz="2000" b="0" i="0" dirty="0">
                <a:solidFill>
                  <a:schemeClr val="tx1"/>
                </a:solidFill>
                <a:effectLst/>
              </a:rPr>
              <a:t>Iatrogenic complications:</a:t>
            </a:r>
          </a:p>
          <a:p>
            <a:pPr algn="l"/>
            <a:r>
              <a:rPr lang="en-IN" sz="2000" b="0" i="0" dirty="0">
                <a:solidFill>
                  <a:schemeClr val="tx1"/>
                </a:solidFill>
                <a:effectLst/>
              </a:rPr>
              <a:t> - due to inexpert rehydration and electrolyte management; </a:t>
            </a:r>
          </a:p>
          <a:p>
            <a:pPr algn="l"/>
            <a:r>
              <a:rPr lang="en-IN" sz="2000" b="0" i="0" dirty="0">
                <a:solidFill>
                  <a:schemeClr val="tx1"/>
                </a:solidFill>
                <a:effectLst/>
              </a:rPr>
              <a:t>-  over-administration of insulin</a:t>
            </a:r>
            <a:endParaRPr lang="en-IN" sz="2000" dirty="0">
              <a:solidFill>
                <a:schemeClr val="tx1"/>
              </a:solidFill>
            </a:endParaRPr>
          </a:p>
          <a:p>
            <a:pPr algn="l"/>
            <a:r>
              <a:rPr lang="en-IN" sz="2000" b="0" i="0" dirty="0">
                <a:solidFill>
                  <a:schemeClr val="tx1"/>
                </a:solidFill>
                <a:effectLst/>
              </a:rPr>
              <a:t>-  fluid overload leading to cardiac failure.</a:t>
            </a:r>
          </a:p>
          <a:p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CEA3DF-ABAA-4536-B051-FC3C0DC58266}"/>
              </a:ext>
            </a:extLst>
          </p:cNvPr>
          <p:cNvSpPr txBox="1"/>
          <p:nvPr/>
        </p:nvSpPr>
        <p:spPr>
          <a:xfrm>
            <a:off x="2799184" y="195943"/>
            <a:ext cx="6074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COMPLICATIONS</a:t>
            </a:r>
          </a:p>
          <a:p>
            <a:endParaRPr lang="en-IN" sz="4000" dirty="0"/>
          </a:p>
        </p:txBody>
      </p:sp>
      <p:pic>
        <p:nvPicPr>
          <p:cNvPr id="5" name="Picture 2" descr="Danger - Simple English Wikipedia, the free encyclopedia">
            <a:extLst>
              <a:ext uri="{FF2B5EF4-FFF2-40B4-BE49-F238E27FC236}">
                <a16:creationId xmlns:a16="http://schemas.microsoft.com/office/drawing/2014/main" id="{DC9D4053-0F53-48C4-AF82-605EFA442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09" y="83221"/>
            <a:ext cx="884154" cy="7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01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D2F51FD-B238-46BD-96F8-31CC87E9EE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22628"/>
              </p:ext>
            </p:extLst>
          </p:nvPr>
        </p:nvGraphicFramePr>
        <p:xfrm>
          <a:off x="5738328" y="1637521"/>
          <a:ext cx="5710335" cy="4660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13CBB86-5D29-4460-9D95-A199FF4A6F2D}"/>
              </a:ext>
            </a:extLst>
          </p:cNvPr>
          <p:cNvSpPr txBox="1"/>
          <p:nvPr/>
        </p:nvSpPr>
        <p:spPr>
          <a:xfrm>
            <a:off x="5365102" y="852140"/>
            <a:ext cx="5710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/>
              <a:t>AFTER CARE</a:t>
            </a:r>
            <a:endParaRPr lang="en-IN" sz="3200" b="1" u="sng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706CB7-C183-4491-8D83-F15D0BB22E98}"/>
              </a:ext>
            </a:extLst>
          </p:cNvPr>
          <p:cNvSpPr/>
          <p:nvPr/>
        </p:nvSpPr>
        <p:spPr>
          <a:xfrm>
            <a:off x="390361" y="1637522"/>
            <a:ext cx="4404049" cy="35829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u="sng" dirty="0"/>
              <a:t>RESOLUTION of HHS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dirty="0"/>
              <a:t>Improvement of mental status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dirty="0"/>
              <a:t>Blood glucose 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en-GB" sz="2800" dirty="0"/>
              <a:t>mmol/L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dirty="0"/>
              <a:t>S. Osmolality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&lt;320 </a:t>
            </a:r>
            <a:r>
              <a:rPr lang="en-GB" sz="2800" dirty="0" err="1"/>
              <a:t>mOsm</a:t>
            </a:r>
            <a:r>
              <a:rPr lang="en-GB" sz="2800" dirty="0"/>
              <a:t>/kg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76492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41C2-C2D4-4930-BF6B-3D3F355D2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437" y="282608"/>
            <a:ext cx="9144000" cy="1107653"/>
          </a:xfrm>
        </p:spPr>
        <p:txBody>
          <a:bodyPr/>
          <a:lstStyle/>
          <a:p>
            <a:r>
              <a:rPr lang="en-GB" dirty="0"/>
              <a:t>OBJECTIVES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C862C-89FF-4458-88A7-7D8F5046B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4081" y="3429000"/>
            <a:ext cx="9144000" cy="2631803"/>
          </a:xfrm>
        </p:spPr>
        <p:txBody>
          <a:bodyPr/>
          <a:lstStyle/>
          <a:p>
            <a:r>
              <a:rPr lang="en-GB" sz="1800" b="1" u="sng" dirty="0"/>
              <a:t>THINGS NOT COVERED: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err="1"/>
              <a:t>Hypoglycemia</a:t>
            </a: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Euglycemic DKA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Mixed Picture: DKA and HHS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Detailed Pathophysiology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Controversial Issues</a:t>
            </a:r>
            <a:endParaRPr lang="en-IN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9887D-7B02-4D05-A0C6-AE1A64C3164E}"/>
              </a:ext>
            </a:extLst>
          </p:cNvPr>
          <p:cNvSpPr txBox="1"/>
          <p:nvPr/>
        </p:nvSpPr>
        <p:spPr>
          <a:xfrm>
            <a:off x="549268" y="1745366"/>
            <a:ext cx="112991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To understand the brief pathophysiology and triggers of DKA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To know the </a:t>
            </a:r>
            <a:r>
              <a:rPr lang="en-GB" sz="2400" u="sng" dirty="0"/>
              <a:t>diagnostic criteria </a:t>
            </a:r>
            <a:r>
              <a:rPr lang="en-GB" sz="2400" dirty="0"/>
              <a:t>and step by step </a:t>
            </a:r>
            <a:r>
              <a:rPr lang="en-GB" sz="2400" u="sng" dirty="0"/>
              <a:t>management protocol </a:t>
            </a:r>
            <a:r>
              <a:rPr lang="en-GB" sz="2400" dirty="0"/>
              <a:t>of DKA and HHS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To be aware of the complications of DKA and HHS </a:t>
            </a:r>
            <a:endParaRPr lang="en-IN" sz="2400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Graphic 4" descr="Bullseye">
            <a:extLst>
              <a:ext uri="{FF2B5EF4-FFF2-40B4-BE49-F238E27FC236}">
                <a16:creationId xmlns:a16="http://schemas.microsoft.com/office/drawing/2014/main" id="{168DDDC6-32CF-4ED6-89AD-BFD1F319E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3633" y="4758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10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1A88-DEA1-4E19-903B-FDFB5AC2E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SURVEY 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D764C-E5E3-4412-ADC4-938AB047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POST</a:t>
            </a:r>
            <a:r>
              <a:rPr lang="en-GB" dirty="0"/>
              <a:t> -SESSION QUESTIONNAIRE</a:t>
            </a:r>
            <a:endParaRPr lang="en-IN" dirty="0"/>
          </a:p>
        </p:txBody>
      </p:sp>
      <p:pic>
        <p:nvPicPr>
          <p:cNvPr id="4" name="Graphic 3" descr="Checklist">
            <a:extLst>
              <a:ext uri="{FF2B5EF4-FFF2-40B4-BE49-F238E27FC236}">
                <a16:creationId xmlns:a16="http://schemas.microsoft.com/office/drawing/2014/main" id="{ED195CE6-88DB-40CF-A807-7AA082CC6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5396" y="2595563"/>
            <a:ext cx="914400" cy="914400"/>
          </a:xfrm>
          <a:prstGeom prst="rect">
            <a:avLst/>
          </a:prstGeom>
        </p:spPr>
      </p:pic>
      <p:pic>
        <p:nvPicPr>
          <p:cNvPr id="5" name="Graphic 4" descr="Pencil">
            <a:extLst>
              <a:ext uri="{FF2B5EF4-FFF2-40B4-BE49-F238E27FC236}">
                <a16:creationId xmlns:a16="http://schemas.microsoft.com/office/drawing/2014/main" id="{0D82458E-B089-474C-8B3E-EFCA99AA3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8228" y="2648339"/>
            <a:ext cx="780661" cy="7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97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179D4-E05E-4A0F-BF45-D23CFD8BE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4210" y="2934556"/>
            <a:ext cx="3503579" cy="494444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sz="2800" dirty="0"/>
              <a:t>KEY LEARNING POINTS</a:t>
            </a:r>
            <a:endParaRPr lang="en-IN" sz="2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CD59B2-B85D-4418-B68E-07554CB55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225870"/>
              </p:ext>
            </p:extLst>
          </p:nvPr>
        </p:nvGraphicFramePr>
        <p:xfrm>
          <a:off x="1823665" y="169118"/>
          <a:ext cx="8544668" cy="6322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8842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703265D-BCC1-4CD6-8B97-DA32C81BE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734" y="1026789"/>
            <a:ext cx="9144000" cy="1655762"/>
          </a:xfrm>
        </p:spPr>
        <p:txBody>
          <a:bodyPr/>
          <a:lstStyle/>
          <a:p>
            <a:r>
              <a:rPr lang="en-GB" sz="2400" b="1" u="sng" dirty="0"/>
              <a:t>REFERNCES AND FURTHER READING:</a:t>
            </a:r>
            <a:endParaRPr lang="en-GB" b="1" u="sng" dirty="0"/>
          </a:p>
          <a:p>
            <a:pPr algn="l"/>
            <a:endParaRPr lang="en-GB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GB" dirty="0"/>
              <a:t>Trust Guidelines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dirty="0"/>
              <a:t>Joint British Diabetes Societies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dirty="0"/>
              <a:t>Oxford Handbook of Clinical Medicine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IN" dirty="0"/>
              <a:t>https://spectrum.diabetesjournals.org</a:t>
            </a:r>
          </a:p>
          <a:p>
            <a:endParaRPr lang="en-IN" dirty="0"/>
          </a:p>
        </p:txBody>
      </p:sp>
      <p:pic>
        <p:nvPicPr>
          <p:cNvPr id="11" name="Graphic 10" descr="Books">
            <a:extLst>
              <a:ext uri="{FF2B5EF4-FFF2-40B4-BE49-F238E27FC236}">
                <a16:creationId xmlns:a16="http://schemas.microsoft.com/office/drawing/2014/main" id="{5A0D8887-C308-44D1-A499-6688C6043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1077" y="821094"/>
            <a:ext cx="914400" cy="914400"/>
          </a:xfrm>
          <a:prstGeom prst="rect">
            <a:avLst/>
          </a:prstGeom>
        </p:spPr>
      </p:pic>
      <p:pic>
        <p:nvPicPr>
          <p:cNvPr id="13" name="Graphic 12" descr="Internet">
            <a:extLst>
              <a:ext uri="{FF2B5EF4-FFF2-40B4-BE49-F238E27FC236}">
                <a16:creationId xmlns:a16="http://schemas.microsoft.com/office/drawing/2014/main" id="{7D25D3E2-7723-496A-9614-881CBEAF3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5346" y="8210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09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8FE2F-77EF-4F54-BDA5-CDF755B8E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353" y="1857983"/>
            <a:ext cx="9144000" cy="849086"/>
          </a:xfrm>
        </p:spPr>
        <p:txBody>
          <a:bodyPr/>
          <a:lstStyle/>
          <a:p>
            <a:r>
              <a:rPr lang="en-GB" b="1" dirty="0"/>
              <a:t>THANK YOU</a:t>
            </a:r>
            <a:endParaRPr lang="en-IN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C499022-F853-4851-BADE-931CA6F6D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3022697"/>
          </a:xfrm>
        </p:spPr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66761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1A88-DEA1-4E19-903B-FDFB5AC2E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SURVEY 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D764C-E5E3-4412-ADC4-938AB047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/>
              <a:t>PRE</a:t>
            </a:r>
            <a:r>
              <a:rPr lang="en-GB" dirty="0"/>
              <a:t> -SESSION QUESTIONNAIRE</a:t>
            </a:r>
            <a:endParaRPr lang="en-IN" dirty="0"/>
          </a:p>
        </p:txBody>
      </p:sp>
      <p:pic>
        <p:nvPicPr>
          <p:cNvPr id="4" name="Graphic 3" descr="Checklist">
            <a:extLst>
              <a:ext uri="{FF2B5EF4-FFF2-40B4-BE49-F238E27FC236}">
                <a16:creationId xmlns:a16="http://schemas.microsoft.com/office/drawing/2014/main" id="{919A9B91-22D6-4278-8DA5-8D331CAAC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5396" y="2595563"/>
            <a:ext cx="914400" cy="914400"/>
          </a:xfrm>
          <a:prstGeom prst="rect">
            <a:avLst/>
          </a:prstGeom>
        </p:spPr>
      </p:pic>
      <p:pic>
        <p:nvPicPr>
          <p:cNvPr id="6" name="Graphic 5" descr="Pencil">
            <a:extLst>
              <a:ext uri="{FF2B5EF4-FFF2-40B4-BE49-F238E27FC236}">
                <a16:creationId xmlns:a16="http://schemas.microsoft.com/office/drawing/2014/main" id="{90F9BDCF-DDFF-41B9-9A5F-515F132D4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8228" y="2648339"/>
            <a:ext cx="780661" cy="7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6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5BD89B-39A9-49D7-9209-06B28C7A8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1938" y="4539804"/>
            <a:ext cx="4314516" cy="1655762"/>
          </a:xfrm>
        </p:spPr>
        <p:txBody>
          <a:bodyPr/>
          <a:lstStyle/>
          <a:p>
            <a:pPr algn="l"/>
            <a:r>
              <a:rPr lang="en-GB" sz="2000" dirty="0"/>
              <a:t>Glycogenolysis</a:t>
            </a:r>
          </a:p>
          <a:p>
            <a:pPr algn="l"/>
            <a:r>
              <a:rPr lang="en-GB" sz="2000" dirty="0"/>
              <a:t>Gluconeogenesis</a:t>
            </a:r>
          </a:p>
          <a:p>
            <a:pPr algn="l"/>
            <a:r>
              <a:rPr lang="en-GB" sz="2000" dirty="0"/>
              <a:t>Lipolysis </a:t>
            </a:r>
            <a:r>
              <a:rPr lang="en-GB" sz="2000" dirty="0">
                <a:solidFill>
                  <a:schemeClr val="accent1"/>
                </a:solidFill>
              </a:rPr>
              <a:t>----------------&gt;  </a:t>
            </a:r>
            <a:r>
              <a:rPr lang="en-GB" sz="2000" b="1" dirty="0"/>
              <a:t>Ketoacids</a:t>
            </a:r>
            <a:endParaRPr lang="en-IN" sz="2000" b="1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F55F6FD-EA13-4A32-AD0C-2E875651F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9289782"/>
              </p:ext>
            </p:extLst>
          </p:nvPr>
        </p:nvGraphicFramePr>
        <p:xfrm>
          <a:off x="1612436" y="4021944"/>
          <a:ext cx="2943928" cy="208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Arrow: Up 12">
            <a:extLst>
              <a:ext uri="{FF2B5EF4-FFF2-40B4-BE49-F238E27FC236}">
                <a16:creationId xmlns:a16="http://schemas.microsoft.com/office/drawing/2014/main" id="{3AB0C959-DD7F-43E4-B9BA-1C082B7A8CD1}"/>
              </a:ext>
            </a:extLst>
          </p:cNvPr>
          <p:cNvSpPr/>
          <p:nvPr/>
        </p:nvSpPr>
        <p:spPr>
          <a:xfrm>
            <a:off x="6947500" y="4043222"/>
            <a:ext cx="457200" cy="21498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CCD21E-901C-4BE0-9100-BE4B662733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8607" y="3993727"/>
            <a:ext cx="1082798" cy="606367"/>
          </a:xfrm>
          <a:prstGeom prst="rect">
            <a:avLst/>
          </a:prstGeom>
        </p:spPr>
      </p:pic>
      <p:sp>
        <p:nvSpPr>
          <p:cNvPr id="15" name="Right Brace 14">
            <a:extLst>
              <a:ext uri="{FF2B5EF4-FFF2-40B4-BE49-F238E27FC236}">
                <a16:creationId xmlns:a16="http://schemas.microsoft.com/office/drawing/2014/main" id="{28AB6C1D-E2D6-493E-8A70-F988C8E52643}"/>
              </a:ext>
            </a:extLst>
          </p:cNvPr>
          <p:cNvSpPr/>
          <p:nvPr/>
        </p:nvSpPr>
        <p:spPr>
          <a:xfrm>
            <a:off x="9446298" y="4534677"/>
            <a:ext cx="457200" cy="763749"/>
          </a:xfrm>
          <a:prstGeom prst="rightBrace">
            <a:avLst>
              <a:gd name="adj1" fmla="val 8333"/>
              <a:gd name="adj2" fmla="val 52547"/>
            </a:avLst>
          </a:prstGeom>
          <a:ln w="15875">
            <a:solidFill>
              <a:schemeClr val="tx2"/>
            </a:solidFill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353A3F-846C-4031-96FC-2D947DB4DACA}"/>
              </a:ext>
            </a:extLst>
          </p:cNvPr>
          <p:cNvSpPr txBox="1"/>
          <p:nvPr/>
        </p:nvSpPr>
        <p:spPr>
          <a:xfrm>
            <a:off x="9816912" y="4685718"/>
            <a:ext cx="139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  </a:t>
            </a:r>
            <a:r>
              <a:rPr lang="en-GB" sz="2000" b="1" dirty="0"/>
              <a:t>Glucose</a:t>
            </a:r>
            <a:endParaRPr lang="en-IN" sz="2000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4CF700-567B-4B8F-8B51-C80EBC4080E3}"/>
              </a:ext>
            </a:extLst>
          </p:cNvPr>
          <p:cNvSpPr/>
          <p:nvPr/>
        </p:nvSpPr>
        <p:spPr>
          <a:xfrm>
            <a:off x="1354961" y="3921069"/>
            <a:ext cx="3201403" cy="2344626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88F715-E5AC-447F-AEED-49A2EF40F4B0}"/>
              </a:ext>
            </a:extLst>
          </p:cNvPr>
          <p:cNvSpPr txBox="1"/>
          <p:nvPr/>
        </p:nvSpPr>
        <p:spPr>
          <a:xfrm>
            <a:off x="5231795" y="4778051"/>
            <a:ext cx="164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---------------&gt;</a:t>
            </a:r>
            <a:endParaRPr lang="en-IN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2430784-0AA7-4C06-AFB4-B3ECA73F72E4}"/>
              </a:ext>
            </a:extLst>
          </p:cNvPr>
          <p:cNvSpPr/>
          <p:nvPr/>
        </p:nvSpPr>
        <p:spPr>
          <a:xfrm>
            <a:off x="6617540" y="3993728"/>
            <a:ext cx="2749290" cy="2199308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DA61EB4-4CE3-4D84-9410-8093E38C9135}"/>
              </a:ext>
            </a:extLst>
          </p:cNvPr>
          <p:cNvSpPr txBox="1">
            <a:spLocks/>
          </p:cNvSpPr>
          <p:nvPr/>
        </p:nvSpPr>
        <p:spPr>
          <a:xfrm>
            <a:off x="616431" y="978075"/>
            <a:ext cx="11230023" cy="14409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1600" dirty="0"/>
              <a:t>It is an abnormal metabolic state and a </a:t>
            </a:r>
            <a:r>
              <a:rPr lang="en-IN" sz="1600" b="1" dirty="0"/>
              <a:t>life-threatening emergency</a:t>
            </a:r>
            <a:r>
              <a:rPr lang="en-IN" sz="1600" dirty="0"/>
              <a:t> -  </a:t>
            </a:r>
            <a:r>
              <a:rPr lang="en-IN" sz="1600" b="1" dirty="0"/>
              <a:t>hyperglycaemia</a:t>
            </a:r>
            <a:r>
              <a:rPr lang="en-IN" sz="1600" dirty="0"/>
              <a:t>, </a:t>
            </a:r>
            <a:r>
              <a:rPr lang="en-IN" sz="1600" b="1" dirty="0" err="1"/>
              <a:t>ketonaemia</a:t>
            </a:r>
            <a:r>
              <a:rPr lang="en-IN" sz="1600" dirty="0"/>
              <a:t>, and </a:t>
            </a:r>
            <a:r>
              <a:rPr lang="en-IN" sz="1600" b="1" dirty="0"/>
              <a:t>acidosis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/>
              <a:t>Common in type 1, but about 1/3</a:t>
            </a:r>
            <a:r>
              <a:rPr lang="en-US" sz="1600" baseline="30000" dirty="0"/>
              <a:t>rd</a:t>
            </a:r>
            <a:r>
              <a:rPr lang="en-US" sz="1600" dirty="0"/>
              <a:t> of cases in type 2.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/>
              <a:t>Epidemiology: UK Incidence : 8.0-51.3 cases/1000 patient years in T1 DM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/>
              <a:t>UK mortality rate: </a:t>
            </a:r>
            <a:r>
              <a:rPr lang="en-IN" sz="1600" dirty="0"/>
              <a:t>remains &lt;1%</a:t>
            </a:r>
            <a:r>
              <a:rPr lang="en-US" sz="1600" dirty="0"/>
              <a:t> , but still is the leading cause of death in people &lt;58 years with T1DM)</a:t>
            </a:r>
            <a:endParaRPr lang="en-IN" sz="16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3AFBD8C-F217-4007-A606-DF9DB2358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429" y="-217433"/>
            <a:ext cx="9906000" cy="932640"/>
          </a:xfrm>
        </p:spPr>
        <p:txBody>
          <a:bodyPr/>
          <a:lstStyle/>
          <a:p>
            <a:r>
              <a:rPr lang="en-GB" sz="3600" b="1" u="sng" dirty="0"/>
              <a:t>DIABETIC KETOACIDOSIS (DKA)</a:t>
            </a:r>
            <a:endParaRPr lang="en-IN" sz="3600" u="sng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5ADB3D7-1637-42EC-A77B-71EB581305E3}"/>
              </a:ext>
            </a:extLst>
          </p:cNvPr>
          <p:cNvSpPr/>
          <p:nvPr/>
        </p:nvSpPr>
        <p:spPr>
          <a:xfrm>
            <a:off x="2510616" y="2474893"/>
            <a:ext cx="7178580" cy="12559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1" u="sng" dirty="0"/>
          </a:p>
          <a:p>
            <a:pPr algn="ctr"/>
            <a:r>
              <a:rPr lang="en-GB" sz="1600" b="1" u="sng" dirty="0"/>
              <a:t>PRECIPITATING FACTORS: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Missed/wrong insulin dose, poor compliance, Failure of insulin pumps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u="sng" dirty="0"/>
              <a:t>Intercurrent illness</a:t>
            </a:r>
            <a:r>
              <a:rPr lang="en-GB" sz="1600" dirty="0"/>
              <a:t>: Infection, MI, Pancreatitis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Surgery, Trauma, Pregnancy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Recreational drugs, Antipsychotics, Chemotherapy</a:t>
            </a:r>
          </a:p>
          <a:p>
            <a:pPr marL="285750" indent="-285750" algn="ctr">
              <a:buFontTx/>
              <a:buChar char="-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8327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7CD5-E1E1-4E8E-9B4A-9A26636CF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09954"/>
          </a:xfrm>
        </p:spPr>
        <p:txBody>
          <a:bodyPr/>
          <a:lstStyle/>
          <a:p>
            <a:r>
              <a:rPr lang="en-GB" dirty="0"/>
              <a:t>SIGNS AND SYMPTOMS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AD692-1B63-4FBD-90B3-6ACDA8D06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75" y="1009954"/>
            <a:ext cx="7512450" cy="556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B7B6-CC06-4D13-909A-542D7DF13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78420"/>
            <a:ext cx="9144000" cy="1290097"/>
          </a:xfrm>
        </p:spPr>
        <p:txBody>
          <a:bodyPr/>
          <a:lstStyle/>
          <a:p>
            <a:r>
              <a:rPr lang="en-GB" sz="4400" b="1" u="sng" dirty="0"/>
              <a:t>DIAGNOSIS</a:t>
            </a:r>
            <a:endParaRPr lang="en-IN" sz="4400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BBD19-0529-4104-9A0F-D7FE9C58B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221" y="1011677"/>
            <a:ext cx="11731558" cy="1880813"/>
          </a:xfrm>
        </p:spPr>
        <p:txBody>
          <a:bodyPr/>
          <a:lstStyle/>
          <a:p>
            <a:pPr algn="l"/>
            <a:r>
              <a:rPr lang="en-US" dirty="0"/>
              <a:t>all three of the following must be present:</a:t>
            </a:r>
          </a:p>
          <a:p>
            <a:pPr algn="l"/>
            <a:r>
              <a:rPr lang="en-US" b="1" u="sng" dirty="0">
                <a:solidFill>
                  <a:schemeClr val="tx2"/>
                </a:solidFill>
              </a:rPr>
              <a:t>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• blood </a:t>
            </a:r>
            <a:r>
              <a:rPr lang="en-US" u="sng" dirty="0"/>
              <a:t>glucose above </a:t>
            </a:r>
            <a:r>
              <a:rPr lang="en-US" b="1" u="sng" dirty="0"/>
              <a:t>11</a:t>
            </a:r>
            <a:r>
              <a:rPr lang="en-US" u="sng" dirty="0"/>
              <a:t> </a:t>
            </a:r>
            <a:r>
              <a:rPr lang="en-US" dirty="0"/>
              <a:t>mmol/L  or known diabetic </a:t>
            </a:r>
            <a:r>
              <a:rPr lang="en-US" sz="2000" i="1" dirty="0"/>
              <a:t>(Exception: Euglycemic DKA)</a:t>
            </a:r>
          </a:p>
          <a:p>
            <a:pPr algn="l"/>
            <a:r>
              <a:rPr lang="en-US" b="1" u="sng" dirty="0">
                <a:solidFill>
                  <a:schemeClr val="tx2"/>
                </a:solidFill>
              </a:rPr>
              <a:t>K</a:t>
            </a:r>
            <a:r>
              <a:rPr lang="en-US" dirty="0"/>
              <a:t>•  blood </a:t>
            </a:r>
            <a:r>
              <a:rPr lang="en-US" u="sng" dirty="0"/>
              <a:t>ketones &gt;/=</a:t>
            </a:r>
            <a:r>
              <a:rPr lang="en-US" b="1" u="sng" dirty="0"/>
              <a:t>3</a:t>
            </a:r>
            <a:r>
              <a:rPr lang="en-US" u="sng" dirty="0"/>
              <a:t> </a:t>
            </a:r>
            <a:r>
              <a:rPr lang="en-US" dirty="0"/>
              <a:t>mmol/L or urine ketones &gt;/= </a:t>
            </a:r>
            <a:r>
              <a:rPr lang="en-US" b="1" dirty="0"/>
              <a:t>2</a:t>
            </a:r>
            <a:r>
              <a:rPr lang="en-US" dirty="0"/>
              <a:t>+</a:t>
            </a:r>
          </a:p>
          <a:p>
            <a:pPr algn="l"/>
            <a:r>
              <a:rPr lang="en-US" b="1" u="sng" dirty="0">
                <a:solidFill>
                  <a:schemeClr val="tx2"/>
                </a:solidFill>
              </a:rPr>
              <a:t>A</a:t>
            </a:r>
            <a:r>
              <a:rPr lang="en-US" dirty="0"/>
              <a:t>•  venous </a:t>
            </a:r>
            <a:r>
              <a:rPr lang="en-US" u="sng" dirty="0"/>
              <a:t>pH &lt;</a:t>
            </a:r>
            <a:r>
              <a:rPr lang="en-US" b="1" u="sng" dirty="0"/>
              <a:t>7.3</a:t>
            </a:r>
            <a:r>
              <a:rPr lang="en-US" u="sng" dirty="0"/>
              <a:t> </a:t>
            </a:r>
            <a:r>
              <a:rPr lang="en-US" dirty="0"/>
              <a:t>and/or </a:t>
            </a:r>
            <a:r>
              <a:rPr lang="en-US" u="sng" dirty="0"/>
              <a:t>bicarbonate &lt;</a:t>
            </a:r>
            <a:r>
              <a:rPr lang="en-US" b="1" u="sng" dirty="0"/>
              <a:t>15</a:t>
            </a:r>
            <a:r>
              <a:rPr lang="en-US" u="sng" dirty="0"/>
              <a:t> </a:t>
            </a:r>
            <a:r>
              <a:rPr lang="en-US" dirty="0"/>
              <a:t>mmol/L</a:t>
            </a:r>
            <a:endParaRPr lang="en-IN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BD9CC5-2455-4811-946B-D191EBE0D9B1}"/>
              </a:ext>
            </a:extLst>
          </p:cNvPr>
          <p:cNvSpPr/>
          <p:nvPr/>
        </p:nvSpPr>
        <p:spPr>
          <a:xfrm>
            <a:off x="2119372" y="3806890"/>
            <a:ext cx="7141360" cy="2386610"/>
          </a:xfrm>
          <a:prstGeom prst="round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u="sng" dirty="0">
                <a:ln w="0"/>
                <a:solidFill>
                  <a:schemeClr val="tx1"/>
                </a:solidFill>
              </a:rPr>
              <a:t>Differential Diagnosis:</a:t>
            </a:r>
          </a:p>
          <a:p>
            <a:pPr marL="285750" indent="-285750" algn="ctr">
              <a:buFontTx/>
              <a:buChar char="-"/>
            </a:pPr>
            <a:r>
              <a:rPr lang="en-GB" sz="2400" dirty="0">
                <a:ln w="0"/>
                <a:solidFill>
                  <a:schemeClr val="tx1"/>
                </a:solidFill>
              </a:rPr>
              <a:t>HHS</a:t>
            </a:r>
          </a:p>
          <a:p>
            <a:pPr marL="285750" indent="-285750" algn="ctr">
              <a:buFontTx/>
              <a:buChar char="-"/>
            </a:pPr>
            <a:r>
              <a:rPr lang="en-GB" sz="2400" dirty="0">
                <a:ln w="0"/>
                <a:solidFill>
                  <a:schemeClr val="tx1"/>
                </a:solidFill>
              </a:rPr>
              <a:t>HHS/DKA mixed picture</a:t>
            </a:r>
          </a:p>
          <a:p>
            <a:pPr marL="285750" indent="-285750" algn="ctr">
              <a:buFontTx/>
              <a:buChar char="-"/>
            </a:pPr>
            <a:r>
              <a:rPr lang="en-GB" sz="2400" dirty="0">
                <a:ln w="0"/>
                <a:solidFill>
                  <a:schemeClr val="tx1"/>
                </a:solidFill>
              </a:rPr>
              <a:t>Euglycemic DKA</a:t>
            </a:r>
          </a:p>
          <a:p>
            <a:pPr marL="285750" indent="-285750" algn="ctr">
              <a:buFontTx/>
              <a:buChar char="-"/>
            </a:pPr>
            <a:r>
              <a:rPr lang="en-GB" sz="2400" dirty="0">
                <a:ln w="0"/>
                <a:solidFill>
                  <a:schemeClr val="tx1"/>
                </a:solidFill>
              </a:rPr>
              <a:t>Alcoholic Ketoacidosis</a:t>
            </a:r>
          </a:p>
          <a:p>
            <a:pPr marL="285750" indent="-285750" algn="ctr">
              <a:buFontTx/>
              <a:buChar char="-"/>
            </a:pPr>
            <a:r>
              <a:rPr lang="en-GB" sz="2400" dirty="0" err="1">
                <a:ln w="0"/>
                <a:solidFill>
                  <a:schemeClr val="tx1"/>
                </a:solidFill>
              </a:rPr>
              <a:t>Starvational</a:t>
            </a:r>
            <a:r>
              <a:rPr lang="en-GB" sz="2400" dirty="0">
                <a:ln w="0"/>
                <a:solidFill>
                  <a:schemeClr val="tx1"/>
                </a:solidFill>
              </a:rPr>
              <a:t> Ketoacidosis</a:t>
            </a:r>
            <a:endParaRPr lang="en-IN" sz="2400" dirty="0"/>
          </a:p>
        </p:txBody>
      </p:sp>
      <p:pic>
        <p:nvPicPr>
          <p:cNvPr id="6" name="Graphic 5" descr="Stethoscope">
            <a:extLst>
              <a:ext uri="{FF2B5EF4-FFF2-40B4-BE49-F238E27FC236}">
                <a16:creationId xmlns:a16="http://schemas.microsoft.com/office/drawing/2014/main" id="{2E63A206-381D-4CB7-8BF7-6B308A9CB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71732" y="259008"/>
            <a:ext cx="752669" cy="7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5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D8112-CDBB-487E-A2EC-C170D795B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057" y="22522"/>
            <a:ext cx="9144000" cy="888061"/>
          </a:xfrm>
        </p:spPr>
        <p:txBody>
          <a:bodyPr/>
          <a:lstStyle/>
          <a:p>
            <a:r>
              <a:rPr lang="en-GB" sz="4800" b="1" u="sng" dirty="0"/>
              <a:t>MANAGEMENT</a:t>
            </a:r>
            <a:endParaRPr lang="en-IN" sz="4800" b="1" u="sn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18DAF-CBED-4019-BCCD-86D9FB986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4967" y="1139118"/>
            <a:ext cx="9144000" cy="1655762"/>
          </a:xfrm>
        </p:spPr>
        <p:txBody>
          <a:bodyPr/>
          <a:lstStyle/>
          <a:p>
            <a:r>
              <a:rPr lang="en-GB" sz="1800" b="1" dirty="0"/>
              <a:t>ABCDE Approach, </a:t>
            </a:r>
          </a:p>
          <a:p>
            <a:r>
              <a:rPr lang="en-GB" sz="1800" b="1" dirty="0"/>
              <a:t>2 large bore iv cannulas</a:t>
            </a:r>
          </a:p>
          <a:p>
            <a:endParaRPr lang="en-IN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DC71AA-726A-4E45-892F-10E76AA8D5F1}"/>
              </a:ext>
            </a:extLst>
          </p:cNvPr>
          <p:cNvSpPr/>
          <p:nvPr/>
        </p:nvSpPr>
        <p:spPr>
          <a:xfrm>
            <a:off x="3649555" y="2368701"/>
            <a:ext cx="4501002" cy="73739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500" dirty="0"/>
              <a:t>Tests: VBG for pH, bicarbonate;</a:t>
            </a:r>
          </a:p>
          <a:p>
            <a:pPr algn="ctr"/>
            <a:r>
              <a:rPr lang="en-IN" sz="1500" dirty="0"/>
              <a:t> bedside and lab glucose and ketones; U&amp;ES, FBC, CRP;</a:t>
            </a:r>
          </a:p>
          <a:p>
            <a:pPr algn="ctr"/>
            <a:r>
              <a:rPr lang="en-IN" sz="1500" dirty="0"/>
              <a:t> CXR, ECG</a:t>
            </a:r>
          </a:p>
        </p:txBody>
      </p:sp>
      <p:pic>
        <p:nvPicPr>
          <p:cNvPr id="2050" name="Picture 2" descr="Clinical interpretation of Lab tests | Edu Waves">
            <a:extLst>
              <a:ext uri="{FF2B5EF4-FFF2-40B4-BE49-F238E27FC236}">
                <a16:creationId xmlns:a16="http://schemas.microsoft.com/office/drawing/2014/main" id="{8D5059F0-D505-4952-97FD-A1F202190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36" y="2435653"/>
            <a:ext cx="991219" cy="64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BBC500-6463-4D6F-9FBC-0525B1F7F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095" y="1158025"/>
            <a:ext cx="1134830" cy="6383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D22AC9-38DB-4B4D-B531-AB25C7886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25" y="3890352"/>
            <a:ext cx="10607065" cy="1422311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D37EBB5-536C-4F1C-BBC4-17D36B4169FE}"/>
              </a:ext>
            </a:extLst>
          </p:cNvPr>
          <p:cNvSpPr/>
          <p:nvPr/>
        </p:nvSpPr>
        <p:spPr>
          <a:xfrm>
            <a:off x="4408925" y="1108291"/>
            <a:ext cx="2982263" cy="737395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94AF73-A93B-4BB4-ACC0-15C39257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188" y="1156165"/>
            <a:ext cx="1134830" cy="638342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1AE21DB2-2EC2-4800-B826-E53F372200B1}"/>
              </a:ext>
            </a:extLst>
          </p:cNvPr>
          <p:cNvSpPr/>
          <p:nvPr/>
        </p:nvSpPr>
        <p:spPr>
          <a:xfrm>
            <a:off x="5977596" y="1925850"/>
            <a:ext cx="178340" cy="328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CA748F6-71CC-4AEA-B8BF-553BC3EF919A}"/>
              </a:ext>
            </a:extLst>
          </p:cNvPr>
          <p:cNvSpPr/>
          <p:nvPr/>
        </p:nvSpPr>
        <p:spPr>
          <a:xfrm>
            <a:off x="6006830" y="3300528"/>
            <a:ext cx="178340" cy="328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333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57F7-6F6C-4220-81BA-D137A6BEE3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4B49E-575E-43D0-ACE9-267306545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310" y="3829848"/>
            <a:ext cx="13567389" cy="2456733"/>
          </a:xfrm>
        </p:spPr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8E399-7656-4FD8-88D2-9F1F59849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18" y="960482"/>
            <a:ext cx="10501295" cy="509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0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0A80DD-AC77-4945-AB9C-13A642DF9E51}"/>
              </a:ext>
            </a:extLst>
          </p:cNvPr>
          <p:cNvSpPr/>
          <p:nvPr/>
        </p:nvSpPr>
        <p:spPr>
          <a:xfrm>
            <a:off x="8054501" y="685304"/>
            <a:ext cx="3403491" cy="21709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Consider catheter if not passed urine by 1h, aim for urine output 0.5mL/kg/h.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Consider NG tube if vomiting or drowsy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Start all patients on LMWH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i="1" dirty="0"/>
              <a:t>Find and treat infection/cause for DKA</a:t>
            </a:r>
            <a:endParaRPr lang="en-IN" i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7C35C0-5E40-4B0D-AA28-B6E8AD6DA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425"/>
            <a:ext cx="7934325" cy="269557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A90A96-AE00-49C3-8ABA-EDCC87416A35}"/>
              </a:ext>
            </a:extLst>
          </p:cNvPr>
          <p:cNvSpPr/>
          <p:nvPr/>
        </p:nvSpPr>
        <p:spPr>
          <a:xfrm>
            <a:off x="7934325" y="2962022"/>
            <a:ext cx="3657601" cy="7533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Bicarbonate may increase risk of cerebral oedema and is not recommended.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DAE71-C457-4756-B066-1E33C769CBCC}"/>
              </a:ext>
            </a:extLst>
          </p:cNvPr>
          <p:cNvSpPr txBox="1"/>
          <p:nvPr/>
        </p:nvSpPr>
        <p:spPr>
          <a:xfrm>
            <a:off x="1857983" y="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ADDITIONAL MEASURES</a:t>
            </a:r>
            <a:endParaRPr lang="en-IN" sz="28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B494C6-BAA1-4574-99AE-259FE42B1DF4}"/>
              </a:ext>
            </a:extLst>
          </p:cNvPr>
          <p:cNvSpPr/>
          <p:nvPr/>
        </p:nvSpPr>
        <p:spPr>
          <a:xfrm>
            <a:off x="254541" y="4001782"/>
            <a:ext cx="11682918" cy="203515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RESOLUTION OF DKA= </a:t>
            </a:r>
            <a:r>
              <a:rPr lang="en-US" sz="2800" b="1" u="sng" dirty="0"/>
              <a:t>Ketones &lt; 0.6 </a:t>
            </a:r>
            <a:r>
              <a:rPr lang="en-US" sz="2800" b="1" dirty="0"/>
              <a:t>mmol/L and venous </a:t>
            </a:r>
            <a:r>
              <a:rPr lang="en-US" sz="2800" b="1" u="sng" dirty="0"/>
              <a:t>pH &gt; 7.3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Diabetes referral for further management and until then VRII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Expectation: Patient should be eating and drinking and back on normal insulin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Transfer to </a:t>
            </a:r>
            <a:r>
              <a:rPr lang="en-US" b="1" dirty="0" err="1"/>
              <a:t>s.c</a:t>
            </a:r>
            <a:r>
              <a:rPr lang="en-US" b="1" dirty="0"/>
              <a:t> insulin</a:t>
            </a:r>
            <a:r>
              <a:rPr lang="en-US" dirty="0"/>
              <a:t>: Give insulin infusion until 30 minutes after </a:t>
            </a:r>
            <a:r>
              <a:rPr lang="en-US" dirty="0" err="1"/>
              <a:t>s.c</a:t>
            </a:r>
            <a:r>
              <a:rPr lang="en-US" dirty="0"/>
              <a:t> short acting insulin has been given </a:t>
            </a:r>
          </a:p>
        </p:txBody>
      </p:sp>
    </p:spTree>
    <p:extLst>
      <p:ext uri="{BB962C8B-B14F-4D97-AF65-F5344CB8AC3E}">
        <p14:creationId xmlns:p14="http://schemas.microsoft.com/office/powerpoint/2010/main" val="118169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1314</Words>
  <Application>Microsoft Office PowerPoint</Application>
  <PresentationFormat>Widescreen</PresentationFormat>
  <Paragraphs>217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Lato</vt:lpstr>
      <vt:lpstr>Wingdings</vt:lpstr>
      <vt:lpstr>Office Theme</vt:lpstr>
      <vt:lpstr>  DIABETIC EMERGENCIES  DIABETIC KETOACIDOSIS (DKA)  and        HYPEROSMOLAR HYPERGLYCAEMIC STATE (HHS)  </vt:lpstr>
      <vt:lpstr>OBJECTIVES</vt:lpstr>
      <vt:lpstr>SURVEY </vt:lpstr>
      <vt:lpstr>DIABETIC KETOACIDOSIS (DKA)</vt:lpstr>
      <vt:lpstr>SIGNS AND SYMPTOMS</vt:lpstr>
      <vt:lpstr>DIAGNOSIS</vt:lpstr>
      <vt:lpstr>MANAGEMENT</vt:lpstr>
      <vt:lpstr>PowerPoint Presentation</vt:lpstr>
      <vt:lpstr>PowerPoint Presentation</vt:lpstr>
      <vt:lpstr>PowerPoint Presentation</vt:lpstr>
      <vt:lpstr>HYPEROSMOLAR HYPERGLYCAEMIC STATE (HHS)</vt:lpstr>
      <vt:lpstr>PowerPoint Presentation</vt:lpstr>
      <vt:lpstr>DIAGNOSTIC CRITERIA</vt:lpstr>
      <vt:lpstr>MANAGEMENT</vt:lpstr>
      <vt:lpstr>MANAGEMENT</vt:lpstr>
      <vt:lpstr>PowerPoint Presentation</vt:lpstr>
      <vt:lpstr>PowerPoint Presentation</vt:lpstr>
      <vt:lpstr>PowerPoint Presentation</vt:lpstr>
      <vt:lpstr>PowerPoint Presentation</vt:lpstr>
      <vt:lpstr>SURVEY </vt:lpstr>
      <vt:lpstr>KEY LEARNING POINTS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DIABETIC EMERGENCIES:</dc:title>
  <dc:creator>shamanthsoghal@gmail.com</dc:creator>
  <cp:lastModifiedBy>shamanthsoghal@gmail.com</cp:lastModifiedBy>
  <cp:revision>49</cp:revision>
  <dcterms:created xsi:type="dcterms:W3CDTF">2021-10-21T22:05:06Z</dcterms:created>
  <dcterms:modified xsi:type="dcterms:W3CDTF">2021-10-29T07:32:53Z</dcterms:modified>
</cp:coreProperties>
</file>