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FFC715"/>
    <a:srgbClr val="FFC1C1"/>
    <a:srgbClr val="FFE1E1"/>
    <a:srgbClr val="FF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4660"/>
  </p:normalViewPr>
  <p:slideViewPr>
    <p:cSldViewPr snapToGrid="0">
      <p:cViewPr>
        <p:scale>
          <a:sx n="76" d="100"/>
          <a:sy n="76" d="100"/>
        </p:scale>
        <p:origin x="-520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2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0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4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5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0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1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E4FF-107B-43F5-9FC0-FB17EB589E2F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9A13-793A-440F-B779-3CAA8626C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0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6008" y="-16704"/>
            <a:ext cx="12281399" cy="7025006"/>
            <a:chOff x="-36008" y="-16704"/>
            <a:chExt cx="12281399" cy="7025006"/>
          </a:xfrm>
        </p:grpSpPr>
        <p:grpSp>
          <p:nvGrpSpPr>
            <p:cNvPr id="54" name="Group 53"/>
            <p:cNvGrpSpPr/>
            <p:nvPr/>
          </p:nvGrpSpPr>
          <p:grpSpPr>
            <a:xfrm>
              <a:off x="-36008" y="-16704"/>
              <a:ext cx="12281399" cy="7025006"/>
              <a:chOff x="-36008" y="-16704"/>
              <a:chExt cx="12281399" cy="7025006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-36008" y="-16704"/>
                <a:ext cx="12281399" cy="7025006"/>
                <a:chOff x="-36008" y="-16704"/>
                <a:chExt cx="12281399" cy="7025006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-36008" y="-16704"/>
                  <a:ext cx="12281399" cy="7025006"/>
                  <a:chOff x="-36008" y="-16704"/>
                  <a:chExt cx="12281399" cy="7025006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-36008" y="-16704"/>
                    <a:ext cx="11837166" cy="6844304"/>
                    <a:chOff x="-36008" y="-16704"/>
                    <a:chExt cx="11837166" cy="6844304"/>
                  </a:xfrm>
                </p:grpSpPr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-36008" y="-16704"/>
                      <a:ext cx="11837166" cy="6844304"/>
                      <a:chOff x="-36008" y="-16704"/>
                      <a:chExt cx="11837166" cy="6844304"/>
                    </a:xfrm>
                  </p:grpSpPr>
                  <p:grpSp>
                    <p:nvGrpSpPr>
                      <p:cNvPr id="28" name="Group 27"/>
                      <p:cNvGrpSpPr/>
                      <p:nvPr/>
                    </p:nvGrpSpPr>
                    <p:grpSpPr>
                      <a:xfrm>
                        <a:off x="-36008" y="-16704"/>
                        <a:ext cx="11837166" cy="6844304"/>
                        <a:chOff x="-36008" y="15596"/>
                        <a:chExt cx="11837166" cy="6844304"/>
                      </a:xfrm>
                    </p:grpSpPr>
                    <p:sp>
                      <p:nvSpPr>
                        <p:cNvPr id="4" name="TextBox 3"/>
                        <p:cNvSpPr txBox="1"/>
                        <p:nvPr/>
                      </p:nvSpPr>
                      <p:spPr>
                        <a:xfrm>
                          <a:off x="5204977" y="15596"/>
                          <a:ext cx="1717287" cy="461665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Check </a:t>
                          </a:r>
                          <a:r>
                            <a:rPr lang="en-GB" sz="1200" b="1" dirty="0" smtClean="0"/>
                            <a:t>HbA1c</a:t>
                          </a:r>
                          <a:r>
                            <a:rPr lang="en-GB" sz="1200" dirty="0" smtClean="0"/>
                            <a:t> at baseline for all cancer patients 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5" name="TextBox 4"/>
                        <p:cNvSpPr txBox="1"/>
                        <p:nvPr/>
                      </p:nvSpPr>
                      <p:spPr>
                        <a:xfrm>
                          <a:off x="4543337" y="697072"/>
                          <a:ext cx="3040565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Check </a:t>
                          </a:r>
                          <a:r>
                            <a:rPr lang="en-GB" sz="1200" b="1" dirty="0" smtClean="0"/>
                            <a:t>random plasma glucose </a:t>
                          </a:r>
                          <a:r>
                            <a:rPr lang="en-GB" sz="1200" dirty="0" smtClean="0"/>
                            <a:t>prior to commencing anti-cancer therapy / steroids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7" name="TextBox 6"/>
                        <p:cNvSpPr txBox="1"/>
                        <p:nvPr/>
                      </p:nvSpPr>
                      <p:spPr>
                        <a:xfrm>
                          <a:off x="1238862" y="1691092"/>
                          <a:ext cx="1717287" cy="276999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b="1" dirty="0" smtClean="0"/>
                            <a:t>&lt;12 </a:t>
                          </a:r>
                          <a:r>
                            <a:rPr lang="en-GB" sz="1200" b="1" dirty="0" err="1" smtClean="0"/>
                            <a:t>mmol</a:t>
                          </a:r>
                          <a:r>
                            <a:rPr lang="en-GB" sz="1200" b="1" dirty="0" smtClean="0"/>
                            <a:t>/L</a:t>
                          </a:r>
                          <a:endParaRPr lang="en-GB" sz="1200" b="1" dirty="0"/>
                        </a:p>
                      </p:txBody>
                    </p:sp>
                    <p:sp>
                      <p:nvSpPr>
                        <p:cNvPr id="8" name="TextBox 7"/>
                        <p:cNvSpPr txBox="1"/>
                        <p:nvPr/>
                      </p:nvSpPr>
                      <p:spPr>
                        <a:xfrm>
                          <a:off x="5112050" y="1712917"/>
                          <a:ext cx="1903144" cy="276999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b="1" dirty="0"/>
                            <a:t>≥</a:t>
                          </a:r>
                          <a:r>
                            <a:rPr lang="en-GB" sz="1200" b="1" dirty="0" smtClean="0"/>
                            <a:t>12 </a:t>
                          </a:r>
                          <a:r>
                            <a:rPr lang="en-GB" sz="1200" b="1" dirty="0" err="1" smtClean="0"/>
                            <a:t>mmol</a:t>
                          </a:r>
                          <a:r>
                            <a:rPr lang="en-GB" sz="1200" b="1" dirty="0" smtClean="0"/>
                            <a:t>/L &lt;20 </a:t>
                          </a:r>
                          <a:r>
                            <a:rPr lang="en-GB" sz="1200" b="1" dirty="0" err="1" smtClean="0"/>
                            <a:t>mmol</a:t>
                          </a:r>
                          <a:r>
                            <a:rPr lang="en-GB" sz="1200" b="1" dirty="0" smtClean="0"/>
                            <a:t>/L</a:t>
                          </a:r>
                          <a:endParaRPr lang="en-GB" sz="1200" b="1" dirty="0"/>
                        </a:p>
                      </p:txBody>
                    </p:sp>
                    <p:sp>
                      <p:nvSpPr>
                        <p:cNvPr id="9" name="TextBox 8"/>
                        <p:cNvSpPr txBox="1"/>
                        <p:nvPr/>
                      </p:nvSpPr>
                      <p:spPr>
                        <a:xfrm>
                          <a:off x="9040997" y="1686418"/>
                          <a:ext cx="1903144" cy="276999"/>
                        </a:xfrm>
                        <a:prstGeom prst="rect">
                          <a:avLst/>
                        </a:prstGeom>
                        <a:solidFill>
                          <a:srgbClr val="FFC1C1"/>
                        </a:solidFill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b="1" dirty="0"/>
                            <a:t>≥</a:t>
                          </a:r>
                          <a:r>
                            <a:rPr lang="en-GB" sz="1200" b="1" dirty="0" smtClean="0"/>
                            <a:t>20.1 </a:t>
                          </a:r>
                          <a:r>
                            <a:rPr lang="en-GB" sz="1200" b="1" dirty="0" err="1" smtClean="0"/>
                            <a:t>mmol</a:t>
                          </a:r>
                          <a:r>
                            <a:rPr lang="en-GB" sz="1200" b="1" dirty="0" smtClean="0"/>
                            <a:t>/L</a:t>
                          </a:r>
                          <a:endParaRPr lang="en-GB" sz="1200" b="1" dirty="0"/>
                        </a:p>
                      </p:txBody>
                    </p:sp>
                    <p:sp>
                      <p:nvSpPr>
                        <p:cNvPr id="10" name="TextBox 9"/>
                        <p:cNvSpPr txBox="1"/>
                        <p:nvPr/>
                      </p:nvSpPr>
                      <p:spPr>
                        <a:xfrm>
                          <a:off x="1099469" y="3681050"/>
                          <a:ext cx="2007224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6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Provide relevant information leaflet (steroids)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12" name="TextBox 11"/>
                        <p:cNvSpPr txBox="1"/>
                        <p:nvPr/>
                      </p:nvSpPr>
                      <p:spPr>
                        <a:xfrm>
                          <a:off x="7939115" y="3567902"/>
                          <a:ext cx="1903144" cy="276999"/>
                        </a:xfrm>
                        <a:prstGeom prst="rect">
                          <a:avLst/>
                        </a:prstGeom>
                        <a:solidFill>
                          <a:srgbClr val="C00000"/>
                        </a:solidFill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b="1" dirty="0" smtClean="0">
                              <a:solidFill>
                                <a:schemeClr val="bg1"/>
                              </a:solidFill>
                            </a:rPr>
                            <a:t>DKA/HHS diagnosed </a:t>
                          </a:r>
                          <a:r>
                            <a:rPr lang="el-GR" sz="1200" dirty="0" smtClean="0">
                              <a:solidFill>
                                <a:schemeClr val="bg1"/>
                              </a:solidFill>
                            </a:rPr>
                            <a:t>φ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" name="TextBox 12"/>
                        <p:cNvSpPr txBox="1"/>
                        <p:nvPr/>
                      </p:nvSpPr>
                      <p:spPr>
                        <a:xfrm>
                          <a:off x="10113606" y="3567902"/>
                          <a:ext cx="1687552" cy="27699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C00000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DKA/HHS excluded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14" name="TextBox 13"/>
                        <p:cNvSpPr txBox="1"/>
                        <p:nvPr/>
                      </p:nvSpPr>
                      <p:spPr>
                        <a:xfrm>
                          <a:off x="7939115" y="4262796"/>
                          <a:ext cx="1903144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C00000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Refer to local AE/ MAU department urgently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15" name="TextBox 14"/>
                        <p:cNvSpPr txBox="1"/>
                        <p:nvPr/>
                      </p:nvSpPr>
                      <p:spPr>
                        <a:xfrm>
                          <a:off x="10113606" y="4260242"/>
                          <a:ext cx="1687552" cy="646331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C00000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Urgent referral to diabetes team to start treatment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16" name="TextBox 15"/>
                        <p:cNvSpPr txBox="1"/>
                        <p:nvPr/>
                      </p:nvSpPr>
                      <p:spPr>
                        <a:xfrm>
                          <a:off x="10113606" y="5133726"/>
                          <a:ext cx="1687552" cy="830997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C00000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Ensure blood glucose meter provided</a:t>
                          </a:r>
                        </a:p>
                        <a:p>
                          <a:pPr algn="ctr"/>
                          <a:endParaRPr lang="en-GB" sz="1200" dirty="0"/>
                        </a:p>
                        <a:p>
                          <a:pPr algn="ctr"/>
                          <a:r>
                            <a:rPr lang="en-GB" sz="1200" dirty="0" smtClean="0"/>
                            <a:t>Advise to check 4x daily</a:t>
                          </a:r>
                        </a:p>
                      </p:txBody>
                    </p:sp>
                    <p:sp>
                      <p:nvSpPr>
                        <p:cNvPr id="17" name="TextBox 16"/>
                        <p:cNvSpPr txBox="1"/>
                        <p:nvPr/>
                      </p:nvSpPr>
                      <p:spPr>
                        <a:xfrm>
                          <a:off x="4589460" y="4191877"/>
                          <a:ext cx="2945783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Ensure blood glucose meter provided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Advise to test CBG 4x daily</a:t>
                          </a:r>
                        </a:p>
                      </p:txBody>
                    </p:sp>
                    <p:sp>
                      <p:nvSpPr>
                        <p:cNvPr id="18" name="TextBox 17"/>
                        <p:cNvSpPr txBox="1"/>
                        <p:nvPr/>
                      </p:nvSpPr>
                      <p:spPr>
                        <a:xfrm>
                          <a:off x="1099469" y="2488501"/>
                          <a:ext cx="2007224" cy="830997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6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Recheck plasma glucose at each treatment visit</a:t>
                          </a:r>
                        </a:p>
                        <a:p>
                          <a:pPr algn="ctr"/>
                          <a:r>
                            <a:rPr lang="en-GB" sz="1200" dirty="0" smtClean="0"/>
                            <a:t>- If consistently &lt;12 </a:t>
                          </a:r>
                          <a:r>
                            <a:rPr lang="en-GB" sz="1200" dirty="0" err="1" smtClean="0"/>
                            <a:t>mmol</a:t>
                          </a:r>
                          <a:r>
                            <a:rPr lang="en-GB" sz="1200" dirty="0" smtClean="0"/>
                            <a:t>/L consider cessation of testing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962497" y="4567242"/>
                          <a:ext cx="2297151" cy="646331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6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Provide glucose meter if ‘high risk’ or commencing steroids, to monitor daily pre-meal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>
                          <a:off x="186642" y="5921181"/>
                          <a:ext cx="3840870" cy="93871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100" dirty="0" smtClean="0"/>
                            <a:t>If treatment reduced/discontinued:</a:t>
                          </a:r>
                        </a:p>
                        <a:p>
                          <a:pPr marL="171450" indent="-171450">
                            <a:buFontTx/>
                            <a:buChar char="-"/>
                          </a:pPr>
                          <a:r>
                            <a:rPr lang="en-GB" sz="1100" dirty="0" smtClean="0"/>
                            <a:t>Continue plasma glucose/CBG testing if ≥12 </a:t>
                          </a:r>
                          <a:r>
                            <a:rPr lang="en-GB" sz="1100" dirty="0" err="1" smtClean="0"/>
                            <a:t>mmol</a:t>
                          </a:r>
                          <a:r>
                            <a:rPr lang="en-GB" sz="1100" dirty="0" smtClean="0"/>
                            <a:t>/L </a:t>
                          </a:r>
                        </a:p>
                        <a:p>
                          <a:pPr marL="171450" indent="-171450">
                            <a:buFontTx/>
                            <a:buChar char="-"/>
                          </a:pPr>
                          <a:r>
                            <a:rPr lang="en-GB" sz="1100" dirty="0" smtClean="0"/>
                            <a:t>Any changes made should be reviewed and consideration given to reverting to previous therapy or doses</a:t>
                          </a:r>
                        </a:p>
                        <a:p>
                          <a:pPr marL="171450" indent="-171450">
                            <a:buFontTx/>
                            <a:buChar char="-"/>
                          </a:pPr>
                          <a:r>
                            <a:rPr lang="en-GB" sz="1100" dirty="0" smtClean="0"/>
                            <a:t>Discuss with diabetes team if unsure at any stage</a:t>
                          </a:r>
                          <a:endParaRPr lang="en-GB" sz="1100" dirty="0"/>
                        </a:p>
                      </p:txBody>
                    </p:sp>
                    <p:sp>
                      <p:nvSpPr>
                        <p:cNvPr id="23" name="TextBox 22"/>
                        <p:cNvSpPr txBox="1"/>
                        <p:nvPr/>
                      </p:nvSpPr>
                      <p:spPr>
                        <a:xfrm>
                          <a:off x="4589460" y="2421133"/>
                          <a:ext cx="2945783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200" dirty="0" smtClean="0"/>
                            <a:t>Check:  -  Hyperglycaemia symptoms    </a:t>
                          </a:r>
                        </a:p>
                        <a:p>
                          <a:r>
                            <a:rPr lang="en-GB" sz="1200" dirty="0"/>
                            <a:t> </a:t>
                          </a:r>
                          <a:r>
                            <a:rPr lang="en-GB" sz="1200" dirty="0" smtClean="0"/>
                            <a:t>for         - </a:t>
                          </a:r>
                          <a:r>
                            <a:rPr lang="en-GB" sz="1200" dirty="0" err="1" smtClean="0"/>
                            <a:t>Ketonuria</a:t>
                          </a:r>
                          <a:r>
                            <a:rPr lang="en-GB" sz="1200" dirty="0" smtClean="0"/>
                            <a:t>/ </a:t>
                          </a:r>
                          <a:r>
                            <a:rPr lang="en-GB" sz="1200" dirty="0" err="1" smtClean="0"/>
                            <a:t>ketonaemia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24" name="TextBox 23"/>
                        <p:cNvSpPr txBox="1"/>
                        <p:nvPr/>
                      </p:nvSpPr>
                      <p:spPr>
                        <a:xfrm>
                          <a:off x="4589460" y="4953926"/>
                          <a:ext cx="2945783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Recheck plasma glucose </a:t>
                          </a:r>
                          <a:r>
                            <a:rPr lang="en-GB" sz="1200" dirty="0"/>
                            <a:t>at each </a:t>
                          </a:r>
                          <a:r>
                            <a:rPr lang="en-GB" sz="1200"/>
                            <a:t>treatment </a:t>
                          </a:r>
                          <a:r>
                            <a:rPr lang="en-GB" sz="1200" smtClean="0"/>
                            <a:t>visit </a:t>
                          </a:r>
                          <a:endParaRPr lang="en-GB" sz="1200" dirty="0" smtClean="0"/>
                        </a:p>
                      </p:txBody>
                    </p:sp>
                    <p:cxnSp>
                      <p:nvCxnSpPr>
                        <p:cNvPr id="27" name="Straight Arrow Connector 26"/>
                        <p:cNvCxnSpPr>
                          <a:stCxn id="4" idx="2"/>
                          <a:endCxn id="5" idx="0"/>
                        </p:cNvCxnSpPr>
                        <p:nvPr/>
                      </p:nvCxnSpPr>
                      <p:spPr>
                        <a:xfrm flipH="1">
                          <a:off x="6063620" y="477261"/>
                          <a:ext cx="1" cy="219811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tx2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" name="Straight Arrow Connector 28"/>
                        <p:cNvCxnSpPr>
                          <a:stCxn id="5" idx="2"/>
                          <a:endCxn id="8" idx="0"/>
                        </p:cNvCxnSpPr>
                        <p:nvPr/>
                      </p:nvCxnSpPr>
                      <p:spPr>
                        <a:xfrm>
                          <a:off x="6063620" y="1158737"/>
                          <a:ext cx="2" cy="554180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tx2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Arrow Connector 35"/>
                        <p:cNvCxnSpPr>
                          <a:stCxn id="7" idx="2"/>
                          <a:endCxn id="18" idx="0"/>
                        </p:cNvCxnSpPr>
                        <p:nvPr/>
                      </p:nvCxnSpPr>
                      <p:spPr>
                        <a:xfrm>
                          <a:off x="2097506" y="1968091"/>
                          <a:ext cx="5575" cy="520410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6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Straight Arrow Connector 40"/>
                        <p:cNvCxnSpPr>
                          <a:stCxn id="18" idx="2"/>
                          <a:endCxn id="10" idx="0"/>
                        </p:cNvCxnSpPr>
                        <p:nvPr/>
                      </p:nvCxnSpPr>
                      <p:spPr>
                        <a:xfrm>
                          <a:off x="2103081" y="3319498"/>
                          <a:ext cx="0" cy="36155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6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3" name="Straight Arrow Connector 42"/>
                        <p:cNvCxnSpPr>
                          <a:stCxn id="10" idx="2"/>
                          <a:endCxn id="20" idx="0"/>
                        </p:cNvCxnSpPr>
                        <p:nvPr/>
                      </p:nvCxnSpPr>
                      <p:spPr>
                        <a:xfrm>
                          <a:off x="2103081" y="4142715"/>
                          <a:ext cx="7992" cy="424527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6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5" name="Straight Arrow Connector 44"/>
                        <p:cNvCxnSpPr>
                          <a:stCxn id="8" idx="2"/>
                          <a:endCxn id="23" idx="0"/>
                        </p:cNvCxnSpPr>
                        <p:nvPr/>
                      </p:nvCxnSpPr>
                      <p:spPr>
                        <a:xfrm flipH="1">
                          <a:off x="6062352" y="1989916"/>
                          <a:ext cx="1270" cy="431217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4">
                              <a:lumMod val="75000"/>
                            </a:schemeClr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Straight Arrow Connector 47"/>
                        <p:cNvCxnSpPr>
                          <a:stCxn id="23" idx="2"/>
                          <a:endCxn id="65" idx="0"/>
                        </p:cNvCxnSpPr>
                        <p:nvPr/>
                      </p:nvCxnSpPr>
                      <p:spPr>
                        <a:xfrm>
                          <a:off x="6062352" y="2882798"/>
                          <a:ext cx="0" cy="334604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4">
                              <a:lumMod val="75000"/>
                            </a:schemeClr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1" name="Straight Arrow Connector 50"/>
                        <p:cNvCxnSpPr>
                          <a:stCxn id="65" idx="2"/>
                          <a:endCxn id="17" idx="0"/>
                        </p:cNvCxnSpPr>
                        <p:nvPr/>
                      </p:nvCxnSpPr>
                      <p:spPr>
                        <a:xfrm>
                          <a:off x="6062352" y="3863733"/>
                          <a:ext cx="0" cy="328144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4">
                              <a:lumMod val="75000"/>
                            </a:schemeClr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" name="Straight Arrow Connector 56"/>
                        <p:cNvCxnSpPr>
                          <a:stCxn id="17" idx="2"/>
                          <a:endCxn id="24" idx="0"/>
                        </p:cNvCxnSpPr>
                        <p:nvPr/>
                      </p:nvCxnSpPr>
                      <p:spPr>
                        <a:xfrm>
                          <a:off x="6062352" y="4653542"/>
                          <a:ext cx="0" cy="300384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accent4">
                              <a:lumMod val="75000"/>
                            </a:schemeClr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Straight Arrow Connector 59"/>
                        <p:cNvCxnSpPr>
                          <a:stCxn id="56" idx="2"/>
                          <a:endCxn id="12" idx="0"/>
                        </p:cNvCxnSpPr>
                        <p:nvPr/>
                      </p:nvCxnSpPr>
                      <p:spPr>
                        <a:xfrm flipH="1">
                          <a:off x="8890687" y="2971699"/>
                          <a:ext cx="1101882" cy="596203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C0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2" name="Straight Arrow Connector 61"/>
                        <p:cNvCxnSpPr>
                          <a:stCxn id="56" idx="2"/>
                          <a:endCxn id="13" idx="0"/>
                        </p:cNvCxnSpPr>
                        <p:nvPr/>
                      </p:nvCxnSpPr>
                      <p:spPr>
                        <a:xfrm>
                          <a:off x="9992569" y="2971699"/>
                          <a:ext cx="964813" cy="596203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C0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4" name="Straight Arrow Connector 63"/>
                        <p:cNvCxnSpPr>
                          <a:stCxn id="12" idx="2"/>
                          <a:endCxn id="14" idx="0"/>
                        </p:cNvCxnSpPr>
                        <p:nvPr/>
                      </p:nvCxnSpPr>
                      <p:spPr>
                        <a:xfrm>
                          <a:off x="8890687" y="3844901"/>
                          <a:ext cx="0" cy="417895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C0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Arrow Connector 66"/>
                        <p:cNvCxnSpPr>
                          <a:stCxn id="13" idx="2"/>
                          <a:endCxn id="15" idx="0"/>
                        </p:cNvCxnSpPr>
                        <p:nvPr/>
                      </p:nvCxnSpPr>
                      <p:spPr>
                        <a:xfrm>
                          <a:off x="10957382" y="3844901"/>
                          <a:ext cx="0" cy="415341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C0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Arrow Connector 70"/>
                        <p:cNvCxnSpPr>
                          <a:stCxn id="15" idx="2"/>
                          <a:endCxn id="16" idx="0"/>
                        </p:cNvCxnSpPr>
                        <p:nvPr/>
                      </p:nvCxnSpPr>
                      <p:spPr>
                        <a:xfrm>
                          <a:off x="10957382" y="4906573"/>
                          <a:ext cx="0" cy="227153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C0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6" name="Straight Arrow Connector 75"/>
                        <p:cNvCxnSpPr>
                          <a:stCxn id="4" idx="3"/>
                        </p:cNvCxnSpPr>
                        <p:nvPr/>
                      </p:nvCxnSpPr>
                      <p:spPr>
                        <a:xfrm flipV="1">
                          <a:off x="6922264" y="246428"/>
                          <a:ext cx="1796745" cy="1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tx2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7" name="TextBox 76"/>
                        <p:cNvSpPr txBox="1"/>
                        <p:nvPr/>
                      </p:nvSpPr>
                      <p:spPr>
                        <a:xfrm>
                          <a:off x="8731550" y="34421"/>
                          <a:ext cx="1806734" cy="46166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tx2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If &gt;47 </a:t>
                          </a:r>
                          <a:r>
                            <a:rPr lang="en-GB" sz="1200" dirty="0" err="1" smtClean="0"/>
                            <a:t>mmol</a:t>
                          </a:r>
                          <a:r>
                            <a:rPr lang="en-GB" sz="1200" dirty="0" smtClean="0"/>
                            <a:t>/</a:t>
                          </a:r>
                          <a:r>
                            <a:rPr lang="en-GB" sz="1200" dirty="0" err="1" smtClean="0"/>
                            <a:t>mol</a:t>
                          </a:r>
                          <a:r>
                            <a:rPr lang="en-GB" sz="1200" dirty="0" smtClean="0"/>
                            <a:t> at baseline visit, refer to GP </a:t>
                          </a:r>
                          <a:endParaRPr lang="en-GB" sz="1200" dirty="0"/>
                        </a:p>
                      </p:txBody>
                    </p:sp>
                    <p:sp>
                      <p:nvSpPr>
                        <p:cNvPr id="46" name="TextBox 45"/>
                        <p:cNvSpPr txBox="1"/>
                        <p:nvPr/>
                      </p:nvSpPr>
                      <p:spPr>
                        <a:xfrm>
                          <a:off x="5927819" y="2897733"/>
                          <a:ext cx="1638150" cy="276999"/>
                        </a:xfrm>
                        <a:prstGeom prst="rect">
                          <a:avLst/>
                        </a:prstGeom>
                        <a:noFill/>
                        <a:ln w="19050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if DKA/HHS excluded</a:t>
                          </a:r>
                        </a:p>
                      </p:txBody>
                    </p:sp>
                    <p:sp>
                      <p:nvSpPr>
                        <p:cNvPr id="47" name="TextBox 46"/>
                        <p:cNvSpPr txBox="1"/>
                        <p:nvPr/>
                      </p:nvSpPr>
                      <p:spPr>
                        <a:xfrm>
                          <a:off x="4842425" y="1317039"/>
                          <a:ext cx="2436532" cy="27699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9050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dirty="0" smtClean="0"/>
                            <a:t>Commence anti-cancer/GC therapy</a:t>
                          </a:r>
                        </a:p>
                      </p:txBody>
                    </p:sp>
                    <p:sp>
                      <p:nvSpPr>
                        <p:cNvPr id="49" name="TextBox 48"/>
                        <p:cNvSpPr txBox="1"/>
                        <p:nvPr/>
                      </p:nvSpPr>
                      <p:spPr>
                        <a:xfrm>
                          <a:off x="-36008" y="1594038"/>
                          <a:ext cx="1167074" cy="646331"/>
                        </a:xfrm>
                        <a:prstGeom prst="rect">
                          <a:avLst/>
                        </a:prstGeom>
                        <a:noFill/>
                        <a:ln w="19050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200" b="1" dirty="0" smtClean="0"/>
                            <a:t>Check plasma glucose at each treatment visit</a:t>
                          </a:r>
                        </a:p>
                      </p:txBody>
                    </p:sp>
                    <p:sp>
                      <p:nvSpPr>
                        <p:cNvPr id="52" name="TextBox 51"/>
                        <p:cNvSpPr txBox="1"/>
                        <p:nvPr/>
                      </p:nvSpPr>
                      <p:spPr>
                        <a:xfrm>
                          <a:off x="6061912" y="2011741"/>
                          <a:ext cx="1939088" cy="430887"/>
                        </a:xfrm>
                        <a:prstGeom prst="rect">
                          <a:avLst/>
                        </a:prstGeom>
                        <a:noFill/>
                        <a:ln w="19050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100" dirty="0" smtClean="0"/>
                            <a:t>Ensure patient has a glucose meter &amp; testing strips</a:t>
                          </a:r>
                          <a:endParaRPr lang="en-GB" sz="1100" dirty="0"/>
                        </a:p>
                      </p:txBody>
                    </p:sp>
                    <p:cxnSp>
                      <p:nvCxnSpPr>
                        <p:cNvPr id="32" name="Straight Arrow Connector 31"/>
                        <p:cNvCxnSpPr>
                          <a:stCxn id="5" idx="2"/>
                          <a:endCxn id="7" idx="0"/>
                        </p:cNvCxnSpPr>
                        <p:nvPr/>
                      </p:nvCxnSpPr>
                      <p:spPr>
                        <a:xfrm flipH="1">
                          <a:off x="2097506" y="1158737"/>
                          <a:ext cx="3966114" cy="532355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tx2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4" name="Straight Arrow Connector 33"/>
                        <p:cNvCxnSpPr>
                          <a:stCxn id="5" idx="2"/>
                          <a:endCxn id="9" idx="0"/>
                        </p:cNvCxnSpPr>
                        <p:nvPr/>
                      </p:nvCxnSpPr>
                      <p:spPr>
                        <a:xfrm>
                          <a:off x="6063620" y="1158737"/>
                          <a:ext cx="3928949" cy="527681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chemeClr val="tx2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8" name="TextBox 57"/>
                      <p:cNvSpPr txBox="1"/>
                      <p:nvPr/>
                    </p:nvSpPr>
                    <p:spPr>
                      <a:xfrm>
                        <a:off x="4027512" y="5758077"/>
                        <a:ext cx="4074519" cy="10156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Increase gliclazide </a:t>
                        </a:r>
                        <a:r>
                          <a:rPr lang="en-GB" sz="1200" dirty="0"/>
                          <a:t>by </a:t>
                        </a:r>
                        <a:r>
                          <a:rPr lang="en-GB" sz="1200" dirty="0" smtClean="0"/>
                          <a:t>40 mg </a:t>
                        </a:r>
                        <a:r>
                          <a:rPr lang="en-GB" sz="1200" dirty="0"/>
                          <a:t>increments </a:t>
                        </a:r>
                        <a:r>
                          <a:rPr lang="en-GB" sz="1200" dirty="0" smtClean="0"/>
                          <a:t>if </a:t>
                        </a:r>
                        <a:r>
                          <a:rPr lang="en-GB" sz="1200" dirty="0"/>
                          <a:t>remains </a:t>
                        </a:r>
                        <a:r>
                          <a:rPr lang="en-GB" sz="1200" dirty="0" smtClean="0"/>
                          <a:t>≥12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</a:t>
                        </a:r>
                        <a:endParaRPr lang="en-GB" sz="1200" dirty="0"/>
                      </a:p>
                      <a:p>
                        <a:pPr algn="ctr"/>
                        <a:r>
                          <a:rPr lang="en-GB" sz="1200" i="1" dirty="0"/>
                          <a:t>May need higher </a:t>
                        </a:r>
                        <a:r>
                          <a:rPr lang="en-GB" sz="1200" i="1" dirty="0" smtClean="0"/>
                          <a:t>increments, potentially daily, </a:t>
                        </a:r>
                        <a:r>
                          <a:rPr lang="en-GB" sz="1200" i="1" dirty="0"/>
                          <a:t>if on high dose </a:t>
                        </a:r>
                        <a:r>
                          <a:rPr lang="en-GB" sz="1200" i="1" dirty="0" smtClean="0"/>
                          <a:t>GCs – needs close liaison with diabetes care provider (usually primary care)</a:t>
                        </a:r>
                      </a:p>
                      <a:p>
                        <a:pPr algn="ctr"/>
                        <a:r>
                          <a:rPr lang="en-GB" sz="1200" i="1" dirty="0" smtClean="0"/>
                          <a:t>Consider giving gliclazide pm if on BD steroids</a:t>
                        </a:r>
                        <a:r>
                          <a:rPr lang="en-GB" sz="1200" dirty="0"/>
                          <a:t> ¥</a:t>
                        </a:r>
                        <a:endParaRPr lang="en-GB" sz="1200" i="1" dirty="0"/>
                      </a:p>
                    </p:txBody>
                  </p:sp>
                  <p:cxnSp>
                    <p:nvCxnSpPr>
                      <p:cNvPr id="59" name="Straight Arrow Connector 58"/>
                      <p:cNvCxnSpPr>
                        <a:stCxn id="24" idx="2"/>
                        <a:endCxn id="58" idx="0"/>
                      </p:cNvCxnSpPr>
                      <p:nvPr/>
                    </p:nvCxnSpPr>
                    <p:spPr>
                      <a:xfrm>
                        <a:off x="6062352" y="5383291"/>
                        <a:ext cx="2420" cy="374786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5" name="Straight Arrow Connector 54"/>
                    <p:cNvCxnSpPr>
                      <a:stCxn id="23" idx="3"/>
                      <a:endCxn id="56" idx="1"/>
                    </p:cNvCxnSpPr>
                    <p:nvPr/>
                  </p:nvCxnSpPr>
                  <p:spPr>
                    <a:xfrm flipV="1">
                      <a:off x="7535243" y="2616234"/>
                      <a:ext cx="808567" cy="3432"/>
                    </a:xfrm>
                    <a:prstGeom prst="straightConnector1">
                      <a:avLst/>
                    </a:prstGeom>
                    <a:ln w="28575">
                      <a:solidFill>
                        <a:srgbClr val="C0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8223068" y="6069583"/>
                    <a:ext cx="4022323" cy="938719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en-GB" sz="1100" dirty="0"/>
                      <a:t>* Patients not meeting this criteria may still require referral to MAU/AE – exercise clinical </a:t>
                    </a:r>
                    <a:r>
                      <a:rPr lang="en-GB" sz="1100" dirty="0" smtClean="0"/>
                      <a:t>judgement</a:t>
                    </a:r>
                  </a:p>
                  <a:p>
                    <a:pPr algn="just"/>
                    <a:r>
                      <a:rPr lang="en-GB" sz="1100" dirty="0" smtClean="0"/>
                      <a:t>¥ </a:t>
                    </a:r>
                    <a:r>
                      <a:rPr lang="en-GB" sz="1100" dirty="0"/>
                      <a:t>See </a:t>
                    </a:r>
                    <a:r>
                      <a:rPr lang="en-GB" sz="1100" dirty="0" smtClean="0"/>
                      <a:t>JBDS steroid guidelines appendix 2 for further details [71,74]</a:t>
                    </a:r>
                  </a:p>
                  <a:p>
                    <a:pPr algn="just"/>
                    <a:r>
                      <a:rPr lang="el-GR" sz="1100" dirty="0" smtClean="0"/>
                      <a:t>φ</a:t>
                    </a:r>
                    <a:r>
                      <a:rPr lang="en-GB" sz="1100" dirty="0" smtClean="0"/>
                      <a:t> See </a:t>
                    </a:r>
                    <a:r>
                      <a:rPr lang="en-GB" sz="1100" dirty="0"/>
                      <a:t>JBDS DKA/HHS guidelines </a:t>
                    </a:r>
                    <a:r>
                      <a:rPr lang="en-GB" sz="1100" dirty="0" smtClean="0"/>
                      <a:t>[77, 80]</a:t>
                    </a:r>
                    <a:endParaRPr lang="en-GB" sz="1100" dirty="0"/>
                  </a:p>
                  <a:p>
                    <a:pPr algn="just"/>
                    <a:endParaRPr lang="en-GB" sz="1100" dirty="0" smtClean="0"/>
                  </a:p>
                </p:txBody>
              </p:sp>
            </p:grpSp>
            <p:sp>
              <p:nvSpPr>
                <p:cNvPr id="65" name="TextBox 64"/>
                <p:cNvSpPr txBox="1"/>
                <p:nvPr/>
              </p:nvSpPr>
              <p:spPr>
                <a:xfrm>
                  <a:off x="4589460" y="3185102"/>
                  <a:ext cx="2945783" cy="646331"/>
                </a:xfrm>
                <a:prstGeom prst="rect">
                  <a:avLst/>
                </a:prstGeom>
                <a:noFill/>
                <a:ln w="19050">
                  <a:solidFill>
                    <a:schemeClr val="accent4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/>
                    <a:t>Commence gliclazide </a:t>
                  </a:r>
                  <a:r>
                    <a:rPr lang="en-GB" sz="1200" dirty="0" smtClean="0"/>
                    <a:t>40 mg </a:t>
                  </a:r>
                  <a:r>
                    <a:rPr lang="en-GB" sz="1200" dirty="0"/>
                    <a:t>with breakfast if ≥ </a:t>
                  </a:r>
                  <a:r>
                    <a:rPr lang="en-GB" sz="1200" dirty="0" smtClean="0"/>
                    <a:t>12 </a:t>
                  </a:r>
                  <a:r>
                    <a:rPr lang="en-GB" sz="1200" dirty="0" err="1" smtClean="0"/>
                    <a:t>mmol</a:t>
                  </a:r>
                  <a:r>
                    <a:rPr lang="en-GB" sz="1200" dirty="0" smtClean="0"/>
                    <a:t>/L and/or prompt referral to primary care to initiate treatment</a:t>
                  </a:r>
                  <a:endParaRPr lang="en-GB" sz="1200" dirty="0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8731550" y="469936"/>
                  <a:ext cx="18895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Do not delay initiating anti-cancer therapy</a:t>
                  </a:r>
                  <a:endParaRPr lang="en-GB" sz="1200" dirty="0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8343810" y="2293068"/>
                <a:ext cx="3297517" cy="646331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If:         Hyperglycaemia symptoms    </a:t>
                </a:r>
              </a:p>
              <a:p>
                <a:r>
                  <a:rPr lang="en-GB" sz="1200" dirty="0"/>
                  <a:t> </a:t>
                </a:r>
                <a:r>
                  <a:rPr lang="en-GB" sz="1200" dirty="0" smtClean="0"/>
                  <a:t>            </a:t>
                </a:r>
                <a:r>
                  <a:rPr lang="en-GB" sz="1200" dirty="0" err="1" smtClean="0"/>
                  <a:t>Ketonuria</a:t>
                </a:r>
                <a:r>
                  <a:rPr lang="en-GB" sz="1200" dirty="0" smtClean="0"/>
                  <a:t> (&gt;2+) or </a:t>
                </a:r>
                <a:r>
                  <a:rPr lang="en-GB" sz="1200" dirty="0" err="1" smtClean="0"/>
                  <a:t>Ketonaemia</a:t>
                </a:r>
                <a:r>
                  <a:rPr lang="en-GB" sz="1200" dirty="0" smtClean="0"/>
                  <a:t> &gt;3 </a:t>
                </a:r>
                <a:r>
                  <a:rPr lang="en-GB" sz="1200" dirty="0" err="1" smtClean="0"/>
                  <a:t>mmol</a:t>
                </a:r>
                <a:r>
                  <a:rPr lang="en-GB" sz="1200" dirty="0" smtClean="0"/>
                  <a:t>/L</a:t>
                </a:r>
              </a:p>
              <a:p>
                <a:r>
                  <a:rPr lang="en-GB" sz="1200" dirty="0" smtClean="0"/>
                  <a:t>             Venous Bicarb &lt;15 </a:t>
                </a:r>
                <a:r>
                  <a:rPr lang="en-GB" sz="1200" dirty="0" err="1" smtClean="0"/>
                  <a:t>mmol</a:t>
                </a:r>
                <a:r>
                  <a:rPr lang="en-GB" sz="1200" dirty="0" smtClean="0"/>
                  <a:t>/L  +/- pH &lt;7.3*</a:t>
                </a:r>
                <a:endParaRPr lang="en-GB" sz="1200" dirty="0"/>
              </a:p>
            </p:txBody>
          </p:sp>
          <p:cxnSp>
            <p:nvCxnSpPr>
              <p:cNvPr id="66" name="Straight Arrow Connector 65"/>
              <p:cNvCxnSpPr>
                <a:stCxn id="9" idx="2"/>
                <a:endCxn id="56" idx="0"/>
              </p:cNvCxnSpPr>
              <p:nvPr/>
            </p:nvCxnSpPr>
            <p:spPr>
              <a:xfrm>
                <a:off x="9992569" y="1931117"/>
                <a:ext cx="0" cy="36195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/>
            <p:cNvSpPr txBox="1"/>
            <p:nvPr/>
          </p:nvSpPr>
          <p:spPr>
            <a:xfrm>
              <a:off x="4027512" y="5377514"/>
              <a:ext cx="3911603" cy="86177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numCol="2" rtlCol="0">
              <a:spAutoFit/>
            </a:bodyPr>
            <a:lstStyle/>
            <a:p>
              <a:pPr lvl="1"/>
              <a:r>
                <a:rPr lang="en-GB" sz="1000" dirty="0" smtClean="0"/>
                <a:t>IR </a:t>
              </a:r>
              <a:r>
                <a:rPr lang="en-GB" sz="1000" dirty="0"/>
                <a:t>max dose </a:t>
              </a:r>
              <a:r>
                <a:rPr lang="en-GB" sz="1000" dirty="0" smtClean="0"/>
                <a:t>320 mg/day</a:t>
              </a:r>
              <a:endParaRPr lang="en-GB" sz="1000" dirty="0"/>
            </a:p>
            <a:p>
              <a:pPr lvl="1"/>
              <a:r>
                <a:rPr lang="en-GB" sz="1000" dirty="0" smtClean="0"/>
                <a:t>MR </a:t>
              </a:r>
              <a:r>
                <a:rPr lang="en-GB" sz="1000" dirty="0"/>
                <a:t>max dose </a:t>
              </a:r>
              <a:r>
                <a:rPr lang="en-GB" sz="1000" dirty="0" smtClean="0"/>
                <a:t>120 mg/day</a:t>
              </a:r>
            </a:p>
            <a:p>
              <a:pPr lvl="1"/>
              <a:endParaRPr lang="en-GB" sz="1000" dirty="0"/>
            </a:p>
            <a:p>
              <a:pPr lvl="1"/>
              <a:endParaRPr lang="en-GB" sz="1000" dirty="0" smtClean="0"/>
            </a:p>
            <a:p>
              <a:pPr lvl="1"/>
              <a:endParaRPr lang="en-GB" sz="1000" dirty="0" smtClean="0"/>
            </a:p>
            <a:p>
              <a:pPr lvl="1"/>
              <a:r>
                <a:rPr lang="en-GB" sz="1000" dirty="0" smtClean="0"/>
                <a:t>Max morning </a:t>
              </a:r>
              <a:r>
                <a:rPr lang="en-GB" sz="1000" dirty="0"/>
                <a:t>dose 240 mg </a:t>
              </a:r>
              <a:r>
                <a:rPr lang="en-GB" sz="1000" dirty="0" smtClean="0"/>
                <a:t>      &amp; evening </a:t>
              </a:r>
              <a:r>
                <a:rPr lang="en-GB" sz="1000" dirty="0"/>
                <a:t>dose </a:t>
              </a:r>
              <a:r>
                <a:rPr lang="en-GB" sz="1000" dirty="0" smtClean="0"/>
                <a:t>80 </a:t>
              </a:r>
              <a:r>
                <a:rPr lang="en-GB" sz="1000" dirty="0"/>
                <a:t>mg </a:t>
              </a:r>
            </a:p>
            <a:p>
              <a:pPr lvl="1"/>
              <a:endParaRPr lang="en-GB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840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/>
          <p:cNvGrpSpPr/>
          <p:nvPr/>
        </p:nvGrpSpPr>
        <p:grpSpPr>
          <a:xfrm>
            <a:off x="-36053" y="-4985"/>
            <a:ext cx="12059197" cy="6508282"/>
            <a:chOff x="-36053" y="-4985"/>
            <a:chExt cx="12059197" cy="6508282"/>
          </a:xfrm>
        </p:grpSpPr>
        <p:grpSp>
          <p:nvGrpSpPr>
            <p:cNvPr id="59" name="Group 58"/>
            <p:cNvGrpSpPr/>
            <p:nvPr/>
          </p:nvGrpSpPr>
          <p:grpSpPr>
            <a:xfrm>
              <a:off x="-36053" y="-4985"/>
              <a:ext cx="12059197" cy="6508282"/>
              <a:chOff x="-36053" y="-4985"/>
              <a:chExt cx="12059197" cy="650828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-36053" y="-4985"/>
                <a:ext cx="11777783" cy="6508282"/>
                <a:chOff x="-36053" y="157302"/>
                <a:chExt cx="11777783" cy="6508282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88431" y="157302"/>
                  <a:ext cx="11653299" cy="6508282"/>
                  <a:chOff x="88431" y="157302"/>
                  <a:chExt cx="11653299" cy="6508282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88431" y="157302"/>
                    <a:ext cx="11653299" cy="6508282"/>
                    <a:chOff x="88431" y="157302"/>
                    <a:chExt cx="11653299" cy="6508282"/>
                  </a:xfrm>
                </p:grpSpPr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1182022" y="157302"/>
                      <a:ext cx="10559708" cy="6394037"/>
                      <a:chOff x="1182022" y="157302"/>
                      <a:chExt cx="10559708" cy="6394037"/>
                    </a:xfrm>
                  </p:grpSpPr>
                  <p:cxnSp>
                    <p:nvCxnSpPr>
                      <p:cNvPr id="42" name="Straight Arrow Connector 41"/>
                      <p:cNvCxnSpPr>
                        <a:stCxn id="35" idx="2"/>
                        <a:endCxn id="13" idx="0"/>
                      </p:cNvCxnSpPr>
                      <p:nvPr/>
                    </p:nvCxnSpPr>
                    <p:spPr>
                      <a:xfrm>
                        <a:off x="10897954" y="4743836"/>
                        <a:ext cx="0" cy="22336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" name="TextBox 1"/>
                      <p:cNvSpPr txBox="1"/>
                      <p:nvPr/>
                    </p:nvSpPr>
                    <p:spPr>
                      <a:xfrm>
                        <a:off x="5229918" y="157302"/>
                        <a:ext cx="1717287" cy="4616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HbA1c</a:t>
                        </a:r>
                        <a:r>
                          <a:rPr lang="en-GB" sz="1200" dirty="0" smtClean="0"/>
                          <a:t> at baseline for all cancer patients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3" name="TextBox 2"/>
                      <p:cNvSpPr txBox="1"/>
                      <p:nvPr/>
                    </p:nvSpPr>
                    <p:spPr>
                      <a:xfrm>
                        <a:off x="4568278" y="838778"/>
                        <a:ext cx="3040565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random plasma glucose </a:t>
                        </a:r>
                        <a:r>
                          <a:rPr lang="en-GB" sz="1200" dirty="0" smtClean="0"/>
                          <a:t>prior to commencing ICP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5136988" y="1789050"/>
                        <a:ext cx="1903144" cy="2769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 &lt;20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4838005" y="2402390"/>
                        <a:ext cx="2503321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Check:  - Hyperglycaemia symptoms    </a:t>
                        </a:r>
                      </a:p>
                      <a:p>
                        <a:r>
                          <a:rPr lang="en-GB" sz="1200" dirty="0"/>
                          <a:t> </a:t>
                        </a:r>
                        <a:r>
                          <a:rPr lang="en-GB" sz="1200" dirty="0" smtClean="0"/>
                          <a:t>for        - </a:t>
                        </a:r>
                        <a:r>
                          <a:rPr lang="en-GB" sz="1200" dirty="0" err="1" smtClean="0"/>
                          <a:t>Ketonuria</a:t>
                        </a:r>
                        <a:r>
                          <a:rPr lang="en-GB" sz="1200" dirty="0" smtClean="0"/>
                          <a:t>/ </a:t>
                        </a:r>
                        <a:r>
                          <a:rPr lang="en-GB" sz="1200" dirty="0" err="1" smtClean="0"/>
                          <a:t>Ketonaemia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6" name="TextBox 5"/>
                      <p:cNvSpPr txBox="1"/>
                      <p:nvPr/>
                    </p:nvSpPr>
                    <p:spPr>
                      <a:xfrm>
                        <a:off x="9144823" y="1802536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20.1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7" name="TextBox 6"/>
                      <p:cNvSpPr txBox="1"/>
                      <p:nvPr/>
                    </p:nvSpPr>
                    <p:spPr>
                      <a:xfrm>
                        <a:off x="8444213" y="2402390"/>
                        <a:ext cx="3297517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Check: Hyperglycaemia symptoms    </a:t>
                        </a:r>
                      </a:p>
                      <a:p>
                        <a:r>
                          <a:rPr lang="en-GB" sz="1200" dirty="0"/>
                          <a:t> </a:t>
                        </a:r>
                        <a:r>
                          <a:rPr lang="en-GB" sz="1200" dirty="0" smtClean="0"/>
                          <a:t>            </a:t>
                        </a:r>
                        <a:r>
                          <a:rPr lang="en-GB" sz="1200" dirty="0" err="1" smtClean="0"/>
                          <a:t>Ketonuria</a:t>
                        </a:r>
                        <a:r>
                          <a:rPr lang="en-GB" sz="1200" dirty="0" smtClean="0"/>
                          <a:t> (&gt;2+) or </a:t>
                        </a:r>
                        <a:r>
                          <a:rPr lang="en-GB" sz="1200" dirty="0" err="1" smtClean="0"/>
                          <a:t>Ketonaemia</a:t>
                        </a:r>
                        <a:r>
                          <a:rPr lang="en-GB" sz="1200" dirty="0" smtClean="0"/>
                          <a:t> &gt;3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</a:t>
                        </a:r>
                      </a:p>
                      <a:p>
                        <a:r>
                          <a:rPr lang="en-GB" sz="1200" dirty="0" smtClean="0"/>
                          <a:t>             Venous Bicarb &lt;15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  +/- pH &lt;7.3*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8" name="TextBox 7"/>
                      <p:cNvSpPr txBox="1"/>
                      <p:nvPr/>
                    </p:nvSpPr>
                    <p:spPr>
                      <a:xfrm>
                        <a:off x="1326991" y="1789050"/>
                        <a:ext cx="1717287" cy="27699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&lt;12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1182022" y="2555149"/>
                        <a:ext cx="200722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with each ICP treatment visit</a:t>
                        </a:r>
                      </a:p>
                    </p:txBody>
                  </p:sp>
                  <p:sp>
                    <p:nvSpPr>
                      <p:cNvPr id="10" name="TextBox 9"/>
                      <p:cNvSpPr txBox="1"/>
                      <p:nvPr/>
                    </p:nvSpPr>
                    <p:spPr>
                      <a:xfrm>
                        <a:off x="8118566" y="3446637"/>
                        <a:ext cx="1646603" cy="46166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DKA/HHS </a:t>
                        </a:r>
                      </a:p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diagnosed ¥</a:t>
                        </a:r>
                        <a:endParaRPr lang="en-GB" sz="12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10054178" y="3450989"/>
                        <a:ext cx="1687552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DKA/HHS 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excluded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8118566" y="4289432"/>
                        <a:ext cx="1646603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Refer to local AE/ MAU department urgently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3" name="TextBox 12"/>
                      <p:cNvSpPr txBox="1"/>
                      <p:nvPr/>
                    </p:nvSpPr>
                    <p:spPr>
                      <a:xfrm>
                        <a:off x="10054178" y="4967202"/>
                        <a:ext cx="1687552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Urgent referral to diabetes team/ consider admission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15" name="Straight Arrow Connector 14"/>
                      <p:cNvCxnSpPr>
                        <a:stCxn id="7" idx="2"/>
                        <a:endCxn id="10" idx="0"/>
                      </p:cNvCxnSpPr>
                      <p:nvPr/>
                    </p:nvCxnSpPr>
                    <p:spPr>
                      <a:xfrm flipH="1">
                        <a:off x="8941868" y="3048721"/>
                        <a:ext cx="1151104" cy="39791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Straight Arrow Connector 15"/>
                      <p:cNvCxnSpPr>
                        <a:stCxn id="7" idx="2"/>
                        <a:endCxn id="11" idx="0"/>
                      </p:cNvCxnSpPr>
                      <p:nvPr/>
                    </p:nvCxnSpPr>
                    <p:spPr>
                      <a:xfrm>
                        <a:off x="10092972" y="3048721"/>
                        <a:ext cx="804982" cy="402268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Arrow Connector 16"/>
                      <p:cNvCxnSpPr>
                        <a:stCxn id="11" idx="2"/>
                        <a:endCxn id="35" idx="0"/>
                      </p:cNvCxnSpPr>
                      <p:nvPr/>
                    </p:nvCxnSpPr>
                    <p:spPr>
                      <a:xfrm>
                        <a:off x="10897954" y="3912654"/>
                        <a:ext cx="0" cy="369517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Arrow Connector 17"/>
                      <p:cNvCxnSpPr>
                        <a:stCxn id="13" idx="2"/>
                        <a:endCxn id="19" idx="0"/>
                      </p:cNvCxnSpPr>
                      <p:nvPr/>
                    </p:nvCxnSpPr>
                    <p:spPr>
                      <a:xfrm>
                        <a:off x="10897954" y="5613533"/>
                        <a:ext cx="2419" cy="291475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>
                        <a:off x="10059016" y="5905008"/>
                        <a:ext cx="1682714" cy="646331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Patient requires treatment with insulin therapy</a:t>
                        </a:r>
                        <a:r>
                          <a:rPr lang="az-Cyrl-AZ" sz="1200" dirty="0"/>
                          <a:t> </a:t>
                        </a:r>
                        <a:r>
                          <a:rPr lang="el-GR" sz="1050" dirty="0"/>
                          <a:t>φ</a:t>
                        </a:r>
                        <a:endParaRPr lang="en-GB" sz="1050" dirty="0"/>
                      </a:p>
                    </p:txBody>
                  </p:sp>
                  <p:cxnSp>
                    <p:nvCxnSpPr>
                      <p:cNvPr id="22" name="Straight Arrow Connector 21"/>
                      <p:cNvCxnSpPr>
                        <a:stCxn id="10" idx="2"/>
                        <a:endCxn id="12" idx="0"/>
                      </p:cNvCxnSpPr>
                      <p:nvPr/>
                    </p:nvCxnSpPr>
                    <p:spPr>
                      <a:xfrm>
                        <a:off x="8941868" y="3908302"/>
                        <a:ext cx="0" cy="381130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4838006" y="3847443"/>
                        <a:ext cx="250332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Recheck at each treatment visit</a:t>
                        </a:r>
                      </a:p>
                    </p:txBody>
                  </p:sp>
                  <p:cxnSp>
                    <p:nvCxnSpPr>
                      <p:cNvPr id="24" name="Straight Arrow Connector 23"/>
                      <p:cNvCxnSpPr>
                        <a:endCxn id="4" idx="0"/>
                      </p:cNvCxnSpPr>
                      <p:nvPr/>
                    </p:nvCxnSpPr>
                    <p:spPr>
                      <a:xfrm flipH="1">
                        <a:off x="6088560" y="1300443"/>
                        <a:ext cx="1" cy="488607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Arrow Connector 24"/>
                      <p:cNvCxnSpPr>
                        <a:stCxn id="4" idx="2"/>
                        <a:endCxn id="5" idx="0"/>
                      </p:cNvCxnSpPr>
                      <p:nvPr/>
                    </p:nvCxnSpPr>
                    <p:spPr>
                      <a:xfrm>
                        <a:off x="6088560" y="2066049"/>
                        <a:ext cx="1106" cy="33634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Arrow Connector 25"/>
                      <p:cNvCxnSpPr>
                        <a:stCxn id="5" idx="2"/>
                        <a:endCxn id="49" idx="0"/>
                      </p:cNvCxnSpPr>
                      <p:nvPr/>
                    </p:nvCxnSpPr>
                    <p:spPr>
                      <a:xfrm>
                        <a:off x="6089666" y="2864055"/>
                        <a:ext cx="0" cy="34374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Arrow Connector 26"/>
                      <p:cNvCxnSpPr>
                        <a:stCxn id="23" idx="2"/>
                        <a:endCxn id="28" idx="0"/>
                      </p:cNvCxnSpPr>
                      <p:nvPr/>
                    </p:nvCxnSpPr>
                    <p:spPr>
                      <a:xfrm>
                        <a:off x="6089666" y="4124442"/>
                        <a:ext cx="0" cy="3217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4838006" y="4446142"/>
                        <a:ext cx="2503320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Advise patient re: symptoms of hyperglycaemia</a:t>
                        </a:r>
                      </a:p>
                    </p:txBody>
                  </p:sp>
                  <p:sp>
                    <p:nvSpPr>
                      <p:cNvPr id="36" name="TextBox 35"/>
                      <p:cNvSpPr txBox="1"/>
                      <p:nvPr/>
                    </p:nvSpPr>
                    <p:spPr>
                      <a:xfrm>
                        <a:off x="5943586" y="2875089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DKA/HHS excluded</a:t>
                        </a:r>
                      </a:p>
                    </p:txBody>
                  </p: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054178" y="4282171"/>
                        <a:ext cx="1687552" cy="4616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C00000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anti-GAD +/- anti islet cell antibodies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54" name="Straight Arrow Connector 53"/>
                      <p:cNvCxnSpPr/>
                      <p:nvPr/>
                    </p:nvCxnSpPr>
                    <p:spPr>
                      <a:xfrm flipH="1">
                        <a:off x="6088561" y="618967"/>
                        <a:ext cx="1" cy="2198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Arrow Connector 55"/>
                      <p:cNvCxnSpPr>
                        <a:endCxn id="8" idx="0"/>
                      </p:cNvCxnSpPr>
                      <p:nvPr/>
                    </p:nvCxnSpPr>
                    <p:spPr>
                      <a:xfrm flipH="1">
                        <a:off x="2185635" y="1307098"/>
                        <a:ext cx="3056263" cy="48195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/>
                      <p:cNvCxnSpPr>
                        <a:endCxn id="6" idx="0"/>
                      </p:cNvCxnSpPr>
                      <p:nvPr/>
                    </p:nvCxnSpPr>
                    <p:spPr>
                      <a:xfrm>
                        <a:off x="7076274" y="1327162"/>
                        <a:ext cx="3020121" cy="47537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Arrow Connector 57"/>
                      <p:cNvCxnSpPr>
                        <a:stCxn id="6" idx="2"/>
                        <a:endCxn id="7" idx="0"/>
                      </p:cNvCxnSpPr>
                      <p:nvPr/>
                    </p:nvCxnSpPr>
                    <p:spPr>
                      <a:xfrm flipH="1">
                        <a:off x="10092972" y="2079535"/>
                        <a:ext cx="3423" cy="322855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2" name="TextBox 61"/>
                      <p:cNvSpPr txBox="1"/>
                      <p:nvPr/>
                    </p:nvSpPr>
                    <p:spPr>
                      <a:xfrm>
                        <a:off x="4493623" y="5258677"/>
                        <a:ext cx="3180806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Ensure patient has CBG meter/ test strips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Advise to test CBG 4x daily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To seek medical advice if ≥</a:t>
                        </a:r>
                        <a:r>
                          <a:rPr lang="en-GB" sz="1200" b="1" dirty="0" smtClean="0"/>
                          <a:t> </a:t>
                        </a:r>
                        <a:r>
                          <a:rPr lang="en-GB" sz="1200" dirty="0" smtClean="0"/>
                          <a:t>20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/L at home</a:t>
                        </a:r>
                      </a:p>
                    </p:txBody>
                  </p:sp>
                  <p:cxnSp>
                    <p:nvCxnSpPr>
                      <p:cNvPr id="63" name="Straight Arrow Connector 62"/>
                      <p:cNvCxnSpPr>
                        <a:stCxn id="49" idx="2"/>
                        <a:endCxn id="23" idx="0"/>
                      </p:cNvCxnSpPr>
                      <p:nvPr/>
                    </p:nvCxnSpPr>
                    <p:spPr>
                      <a:xfrm>
                        <a:off x="6089666" y="3484799"/>
                        <a:ext cx="0" cy="36264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4" name="TextBox 63"/>
                      <p:cNvSpPr txBox="1"/>
                      <p:nvPr/>
                    </p:nvSpPr>
                    <p:spPr>
                      <a:xfrm>
                        <a:off x="8289067" y="3023216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yes</a:t>
                        </a:r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0026224" y="3035834"/>
                        <a:ext cx="1687552" cy="276999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no</a:t>
                        </a:r>
                      </a:p>
                    </p:txBody>
                  </p:sp>
                  <p:cxnSp>
                    <p:nvCxnSpPr>
                      <p:cNvPr id="69" name="Straight Arrow Connector 68"/>
                      <p:cNvCxnSpPr>
                        <a:stCxn id="8" idx="2"/>
                        <a:endCxn id="9" idx="0"/>
                      </p:cNvCxnSpPr>
                      <p:nvPr/>
                    </p:nvCxnSpPr>
                    <p:spPr>
                      <a:xfrm flipH="1">
                        <a:off x="2185634" y="2066049"/>
                        <a:ext cx="1" cy="4891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88431" y="6065420"/>
                      <a:ext cx="6067825" cy="6001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100" dirty="0"/>
                        <a:t>¥ See JBDS DKA/HHS guidelines </a:t>
                      </a:r>
                      <a:r>
                        <a:rPr lang="en-GB" sz="1100" dirty="0" smtClean="0"/>
                        <a:t>[77, 80]</a:t>
                      </a:r>
                      <a:endParaRPr lang="en-GB" sz="1100" dirty="0"/>
                    </a:p>
                    <a:p>
                      <a:r>
                        <a:rPr lang="en-GB" sz="1100" dirty="0" smtClean="0"/>
                        <a:t>* Patients not meeting this criteria may still require referral to MAU/AE – exercise clinical judgement</a:t>
                      </a:r>
                    </a:p>
                    <a:p>
                      <a:r>
                        <a:rPr lang="el-GR" sz="1100" dirty="0" smtClean="0"/>
                        <a:t>φ</a:t>
                      </a:r>
                      <a:r>
                        <a:rPr lang="az-Cyrl-AZ" sz="1100" dirty="0" smtClean="0"/>
                        <a:t> </a:t>
                      </a:r>
                      <a:r>
                        <a:rPr lang="en-GB" sz="1100" dirty="0" smtClean="0"/>
                        <a:t>ICP should be withheld with grade 3 hyperglycaemia. Consider restarting once regulated with insulin</a:t>
                      </a:r>
                      <a:endParaRPr lang="en-GB" sz="1100" dirty="0"/>
                    </a:p>
                  </p:txBody>
                </p:sp>
              </p:grpSp>
              <p:cxnSp>
                <p:nvCxnSpPr>
                  <p:cNvPr id="45" name="Straight Arrow Connector 44"/>
                  <p:cNvCxnSpPr>
                    <a:stCxn id="5" idx="3"/>
                  </p:cNvCxnSpPr>
                  <p:nvPr/>
                </p:nvCxnSpPr>
                <p:spPr>
                  <a:xfrm>
                    <a:off x="7341326" y="2633223"/>
                    <a:ext cx="1113378" cy="8403"/>
                  </a:xfrm>
                  <a:prstGeom prst="straightConnector1">
                    <a:avLst/>
                  </a:prstGeom>
                  <a:ln w="28575"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-36053" y="1604383"/>
                  <a:ext cx="1338883" cy="64633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/>
                    <a:t>Check plasma glucose at each treatment visit</a:t>
                  </a: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4838006" y="3045513"/>
                <a:ext cx="2503320" cy="276999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Refer to diabetes team early</a:t>
                </a:r>
              </a:p>
            </p:txBody>
          </p:sp>
          <p:cxnSp>
            <p:nvCxnSpPr>
              <p:cNvPr id="60" name="Straight Arrow Connector 59"/>
              <p:cNvCxnSpPr>
                <a:stCxn id="28" idx="2"/>
                <a:endCxn id="62" idx="0"/>
              </p:cNvCxnSpPr>
              <p:nvPr/>
            </p:nvCxnSpPr>
            <p:spPr>
              <a:xfrm flipH="1">
                <a:off x="6084026" y="4745520"/>
                <a:ext cx="5640" cy="350870"/>
              </a:xfrm>
              <a:prstGeom prst="straightConnector1">
                <a:avLst/>
              </a:prstGeom>
              <a:ln w="28575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8604621" y="-4118"/>
                <a:ext cx="1806734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If &gt;47 </a:t>
                </a:r>
                <a:r>
                  <a:rPr lang="en-GB" sz="1200" dirty="0" err="1" smtClean="0"/>
                  <a:t>mmol</a:t>
                </a:r>
                <a:r>
                  <a:rPr lang="en-GB" sz="1200" dirty="0" smtClean="0"/>
                  <a:t>/</a:t>
                </a:r>
                <a:r>
                  <a:rPr lang="en-GB" sz="1200" dirty="0" err="1" smtClean="0"/>
                  <a:t>mol</a:t>
                </a:r>
                <a:r>
                  <a:rPr lang="en-GB" sz="1200" dirty="0" smtClean="0"/>
                  <a:t> at baseline visit, refer to GP </a:t>
                </a:r>
                <a:endParaRPr lang="en-GB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262037" y="5523"/>
                <a:ext cx="17611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Do not delay initiating anti-cancer therapy</a:t>
                </a:r>
                <a:endParaRPr lang="en-GB" sz="1200" dirty="0"/>
              </a:p>
            </p:txBody>
          </p:sp>
          <p:cxnSp>
            <p:nvCxnSpPr>
              <p:cNvPr id="68" name="Straight Arrow Connector 67"/>
              <p:cNvCxnSpPr>
                <a:endCxn id="66" idx="1"/>
              </p:cNvCxnSpPr>
              <p:nvPr/>
            </p:nvCxnSpPr>
            <p:spPr>
              <a:xfrm>
                <a:off x="6922264" y="214130"/>
                <a:ext cx="1682357" cy="12585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/>
            <p:cNvSpPr/>
            <p:nvPr/>
          </p:nvSpPr>
          <p:spPr>
            <a:xfrm>
              <a:off x="7719210" y="609822"/>
              <a:ext cx="36380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GB" sz="12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Counsel </a:t>
              </a:r>
              <a:r>
                <a: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patients to seek immediate medical attention if there are symptoms of hyperglycaemia as DKA can occur rapidly in these patients</a:t>
              </a:r>
              <a:endParaRPr lang="en-GB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450477" y="1204902"/>
              <a:ext cx="1267097" cy="276999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Commence ICP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2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7802" y="0"/>
            <a:ext cx="11919215" cy="6590360"/>
            <a:chOff x="137802" y="0"/>
            <a:chExt cx="11919215" cy="6590360"/>
          </a:xfrm>
        </p:grpSpPr>
        <p:grpSp>
          <p:nvGrpSpPr>
            <p:cNvPr id="15" name="Group 14"/>
            <p:cNvGrpSpPr/>
            <p:nvPr/>
          </p:nvGrpSpPr>
          <p:grpSpPr>
            <a:xfrm>
              <a:off x="137802" y="0"/>
              <a:ext cx="11919215" cy="6590360"/>
              <a:chOff x="105145" y="64968"/>
              <a:chExt cx="11919215" cy="659036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05145" y="64968"/>
                <a:ext cx="11919215" cy="6590360"/>
                <a:chOff x="105145" y="64968"/>
                <a:chExt cx="11919215" cy="659036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105145" y="64968"/>
                  <a:ext cx="11919215" cy="6590360"/>
                  <a:chOff x="105145" y="64968"/>
                  <a:chExt cx="11919215" cy="6590360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105145" y="64968"/>
                    <a:ext cx="11919215" cy="6590360"/>
                    <a:chOff x="105145" y="64968"/>
                    <a:chExt cx="11919215" cy="6590360"/>
                  </a:xfrm>
                </p:grpSpPr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05145" y="64968"/>
                      <a:ext cx="11919215" cy="6590360"/>
                      <a:chOff x="105145" y="64968"/>
                      <a:chExt cx="11919215" cy="6590360"/>
                    </a:xfrm>
                  </p:grpSpPr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5204979" y="157302"/>
                        <a:ext cx="1717287" cy="4616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HbA1c</a:t>
                        </a:r>
                        <a:r>
                          <a:rPr lang="en-GB" sz="1200" dirty="0" smtClean="0"/>
                          <a:t> at baseline for all cancer patients 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5" name="TextBox 4"/>
                      <p:cNvSpPr txBox="1"/>
                      <p:nvPr/>
                    </p:nvSpPr>
                    <p:spPr>
                      <a:xfrm>
                        <a:off x="4543339" y="838778"/>
                        <a:ext cx="3040565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Check </a:t>
                        </a:r>
                        <a:r>
                          <a:rPr lang="en-GB" sz="1200" b="1" dirty="0" smtClean="0"/>
                          <a:t>random plasma glucose </a:t>
                        </a:r>
                        <a:r>
                          <a:rPr lang="en-GB" sz="1200" dirty="0" smtClean="0"/>
                          <a:t>prior to commencing anti-cancer therapy / steroids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8" name="TextBox 7"/>
                      <p:cNvSpPr txBox="1"/>
                      <p:nvPr/>
                    </p:nvSpPr>
                    <p:spPr>
                      <a:xfrm>
                        <a:off x="5112050" y="1639185"/>
                        <a:ext cx="1903144" cy="2769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9992569" y="1643241"/>
                        <a:ext cx="1903144" cy="276999"/>
                      </a:xfrm>
                      <a:prstGeom prst="rect">
                        <a:avLst/>
                      </a:prstGeom>
                      <a:solidFill>
                        <a:srgbClr val="FFC1C1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/>
                          <a:t>≥</a:t>
                        </a:r>
                        <a:r>
                          <a:rPr lang="en-GB" sz="1200" b="1" dirty="0" smtClean="0"/>
                          <a:t>20.1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3028104" y="5765719"/>
                        <a:ext cx="190314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Refer to usual diabetes care provider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10170988" y="2423038"/>
                        <a:ext cx="1546303" cy="276999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>
                            <a:solidFill>
                              <a:schemeClr val="bg1"/>
                            </a:solidFill>
                          </a:rPr>
                          <a:t>Rule out DKA/HHS*</a:t>
                        </a:r>
                      </a:p>
                    </p:txBody>
                  </p: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6963759" y="3851527"/>
                        <a:ext cx="2056481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Patients has no symptoms of hypoglycaemia, day or night.</a:t>
                        </a:r>
                      </a:p>
                      <a:p>
                        <a:pPr algn="ctr"/>
                        <a:r>
                          <a:rPr lang="en-GB" sz="1200" dirty="0" smtClean="0"/>
                          <a:t> Is patient on max dose?</a:t>
                        </a:r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7772158" y="6055164"/>
                        <a:ext cx="4252202" cy="6001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just"/>
                        <a:r>
                          <a:rPr lang="en-GB" sz="1100" dirty="0" smtClean="0"/>
                          <a:t>If treatment reduced/discontinued any changes made should be reviewed and consideration given to reverting to previous therapy or doses (discuss with diabetes team if unsure at any stage)</a:t>
                        </a:r>
                        <a:endParaRPr lang="en-GB" sz="1100" dirty="0"/>
                      </a:p>
                    </p:txBody>
                  </p: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6733817" y="2432527"/>
                        <a:ext cx="2516367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PWD already on SULFONYLUREA </a:t>
                        </a:r>
                        <a:r>
                          <a:rPr lang="en-GB" sz="1200" dirty="0" err="1" smtClean="0"/>
                          <a:t>eg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Gliclazide</a:t>
                        </a:r>
                      </a:p>
                    </p:txBody>
                  </p: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5947791" y="5379064"/>
                        <a:ext cx="1563918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Titrate morning dose up to max dose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2829543" y="4532843"/>
                        <a:ext cx="2299011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no hypo symptoms, commence gliclazide 40 mg morning</a:t>
                        </a:r>
                      </a:p>
                    </p:txBody>
                  </p:sp>
                  <p:cxnSp>
                    <p:nvCxnSpPr>
                      <p:cNvPr id="27" name="Straight Arrow Connector 26"/>
                      <p:cNvCxnSpPr>
                        <a:stCxn id="4" idx="2"/>
                        <a:endCxn id="5" idx="0"/>
                      </p:cNvCxnSpPr>
                      <p:nvPr/>
                    </p:nvCxnSpPr>
                    <p:spPr>
                      <a:xfrm flipH="1">
                        <a:off x="6063622" y="618967"/>
                        <a:ext cx="1" cy="2198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Arrow Connector 28"/>
                      <p:cNvCxnSpPr>
                        <a:stCxn id="5" idx="2"/>
                        <a:endCxn id="8" idx="0"/>
                      </p:cNvCxnSpPr>
                      <p:nvPr/>
                    </p:nvCxnSpPr>
                    <p:spPr>
                      <a:xfrm>
                        <a:off x="6063622" y="1300443"/>
                        <a:ext cx="0" cy="338742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Straight Arrow Connector 31"/>
                      <p:cNvCxnSpPr>
                        <a:stCxn id="5" idx="2"/>
                        <a:endCxn id="50" idx="0"/>
                      </p:cNvCxnSpPr>
                      <p:nvPr/>
                    </p:nvCxnSpPr>
                    <p:spPr>
                      <a:xfrm flipH="1">
                        <a:off x="1108758" y="1300443"/>
                        <a:ext cx="4954864" cy="34505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Straight Arrow Connector 33"/>
                      <p:cNvCxnSpPr>
                        <a:stCxn id="5" idx="2"/>
                        <a:endCxn id="9" idx="0"/>
                      </p:cNvCxnSpPr>
                      <p:nvPr/>
                    </p:nvCxnSpPr>
                    <p:spPr>
                      <a:xfrm>
                        <a:off x="6063622" y="1300443"/>
                        <a:ext cx="4880519" cy="34279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Arrow Connector 44"/>
                      <p:cNvCxnSpPr>
                        <a:stCxn id="8" idx="2"/>
                        <a:endCxn id="56" idx="0"/>
                      </p:cNvCxnSpPr>
                      <p:nvPr/>
                    </p:nvCxnSpPr>
                    <p:spPr>
                      <a:xfrm flipH="1">
                        <a:off x="3979050" y="1916184"/>
                        <a:ext cx="2084572" cy="510879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Straight Arrow Connector 47"/>
                      <p:cNvCxnSpPr>
                        <a:stCxn id="56" idx="2"/>
                        <a:endCxn id="25" idx="0"/>
                      </p:cNvCxnSpPr>
                      <p:nvPr/>
                    </p:nvCxnSpPr>
                    <p:spPr>
                      <a:xfrm flipH="1">
                        <a:off x="3979049" y="3812058"/>
                        <a:ext cx="1" cy="72078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/>
                      <p:cNvCxnSpPr>
                        <a:stCxn id="8" idx="2"/>
                        <a:endCxn id="23" idx="0"/>
                      </p:cNvCxnSpPr>
                      <p:nvPr/>
                    </p:nvCxnSpPr>
                    <p:spPr>
                      <a:xfrm>
                        <a:off x="6063622" y="1916184"/>
                        <a:ext cx="1928379" cy="51634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Arrow Connector 53"/>
                      <p:cNvCxnSpPr>
                        <a:stCxn id="23" idx="2"/>
                        <a:endCxn id="17" idx="0"/>
                      </p:cNvCxnSpPr>
                      <p:nvPr/>
                    </p:nvCxnSpPr>
                    <p:spPr>
                      <a:xfrm flipH="1">
                        <a:off x="7992000" y="2894192"/>
                        <a:ext cx="1" cy="95733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Arrow Connector 56"/>
                      <p:cNvCxnSpPr>
                        <a:stCxn id="17" idx="2"/>
                        <a:endCxn id="94" idx="0"/>
                      </p:cNvCxnSpPr>
                      <p:nvPr/>
                    </p:nvCxnSpPr>
                    <p:spPr>
                      <a:xfrm flipH="1">
                        <a:off x="6733101" y="4497858"/>
                        <a:ext cx="1258899" cy="29966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9"/>
                      <p:cNvCxnSpPr>
                        <a:stCxn id="9" idx="2"/>
                        <a:endCxn id="12" idx="0"/>
                      </p:cNvCxnSpPr>
                      <p:nvPr/>
                    </p:nvCxnSpPr>
                    <p:spPr>
                      <a:xfrm flipH="1">
                        <a:off x="10944140" y="1920240"/>
                        <a:ext cx="1" cy="502798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C0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9" name="TextBox 78"/>
                      <p:cNvSpPr txBox="1"/>
                      <p:nvPr/>
                    </p:nvSpPr>
                    <p:spPr>
                      <a:xfrm>
                        <a:off x="8732727" y="64968"/>
                        <a:ext cx="1963848" cy="6463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&gt;60 </a:t>
                        </a:r>
                        <a:r>
                          <a:rPr lang="en-GB" sz="1200" dirty="0" err="1" smtClean="0"/>
                          <a:t>mmol</a:t>
                        </a:r>
                        <a:r>
                          <a:rPr lang="en-GB" sz="1200" dirty="0" smtClean="0"/>
                          <a:t>/</a:t>
                        </a:r>
                        <a:r>
                          <a:rPr lang="en-GB" sz="1200" dirty="0" err="1" smtClean="0"/>
                          <a:t>mol</a:t>
                        </a:r>
                        <a:r>
                          <a:rPr lang="en-GB" sz="1200" dirty="0" smtClean="0"/>
                          <a:t> at baseline visit refer to usual diabetes care provider (DCP)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80" name="Straight Arrow Connector 79"/>
                      <p:cNvCxnSpPr>
                        <a:stCxn id="4" idx="3"/>
                        <a:endCxn id="79" idx="1"/>
                      </p:cNvCxnSpPr>
                      <p:nvPr/>
                    </p:nvCxnSpPr>
                    <p:spPr>
                      <a:xfrm flipV="1">
                        <a:off x="6922266" y="388134"/>
                        <a:ext cx="1810461" cy="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2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250114" y="1645496"/>
                        <a:ext cx="1717287" cy="276999"/>
                      </a:xfrm>
                      <a:prstGeom prst="rect">
                        <a:avLst/>
                      </a:prstGeom>
                      <a:solidFill>
                        <a:schemeClr val="accent6"/>
                      </a:solidFill>
                      <a:ln w="19050">
                        <a:solidFill>
                          <a:schemeClr val="tx2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b="1" dirty="0" smtClean="0"/>
                          <a:t>&lt;12 </a:t>
                        </a:r>
                        <a:r>
                          <a:rPr lang="en-GB" sz="1200" b="1" dirty="0" err="1" smtClean="0"/>
                          <a:t>mmol</a:t>
                        </a:r>
                        <a:r>
                          <a:rPr lang="en-GB" sz="1200" b="1" dirty="0" smtClean="0"/>
                          <a:t>/L</a:t>
                        </a:r>
                        <a:endParaRPr lang="en-GB" sz="1200" b="1" dirty="0"/>
                      </a:p>
                    </p:txBody>
                  </p:sp>
                  <p:sp>
                    <p:nvSpPr>
                      <p:cNvPr id="52" name="TextBox 51"/>
                      <p:cNvSpPr txBox="1"/>
                      <p:nvPr/>
                    </p:nvSpPr>
                    <p:spPr>
                      <a:xfrm>
                        <a:off x="105145" y="2725340"/>
                        <a:ext cx="2007224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6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Continue usual diabetes regimen</a:t>
                        </a:r>
                      </a:p>
                    </p:txBody>
                  </p:sp>
                  <p:cxnSp>
                    <p:nvCxnSpPr>
                      <p:cNvPr id="53" name="Straight Arrow Connector 52"/>
                      <p:cNvCxnSpPr>
                        <a:stCxn id="50" idx="2"/>
                        <a:endCxn id="52" idx="0"/>
                      </p:cNvCxnSpPr>
                      <p:nvPr/>
                    </p:nvCxnSpPr>
                    <p:spPr>
                      <a:xfrm flipH="1">
                        <a:off x="1108757" y="1922495"/>
                        <a:ext cx="1" cy="80284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6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7008840" y="1566554"/>
                        <a:ext cx="1526637" cy="46166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On 2 separate readings</a:t>
                        </a:r>
                      </a:p>
                    </p:txBody>
                  </p:sp>
                  <p:sp>
                    <p:nvSpPr>
                      <p:cNvPr id="56" name="TextBox 55"/>
                      <p:cNvSpPr txBox="1"/>
                      <p:nvPr/>
                    </p:nvSpPr>
                    <p:spPr>
                      <a:xfrm>
                        <a:off x="2464879" y="2427063"/>
                        <a:ext cx="3028341" cy="13849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 smtClean="0"/>
                          <a:t>PWD – diet controlled or on other NON SULFONYLUREA treatments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: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Metformin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Gliptins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 </a:t>
                        </a:r>
                        <a:r>
                          <a:rPr lang="en-GB" sz="1200" dirty="0" err="1"/>
                          <a:t>S</a:t>
                        </a:r>
                        <a:r>
                          <a:rPr lang="en-GB" sz="1200" dirty="0" err="1" smtClean="0"/>
                          <a:t>itagliptin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Linagliptin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err="1" smtClean="0"/>
                          <a:t>Flozins</a:t>
                        </a:r>
                        <a:r>
                          <a:rPr lang="en-GB" sz="1200" dirty="0" smtClean="0"/>
                          <a:t> 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. </a:t>
                        </a:r>
                        <a:r>
                          <a:rPr lang="en-GB" sz="1200" dirty="0" err="1" smtClean="0"/>
                          <a:t>Dapagliflozin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Canaglifozin</a:t>
                        </a:r>
                        <a:endParaRPr lang="en-GB" sz="1200" dirty="0" smtClean="0"/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Pioglitazone</a:t>
                        </a:r>
                      </a:p>
                      <a:p>
                        <a:pPr marL="171450" indent="-171450">
                          <a:buFontTx/>
                          <a:buChar char="-"/>
                        </a:pPr>
                        <a:r>
                          <a:rPr lang="en-GB" sz="1200" dirty="0" smtClean="0"/>
                          <a:t>Non-insulin </a:t>
                        </a:r>
                        <a:r>
                          <a:rPr lang="en-GB" sz="1200" dirty="0" err="1" smtClean="0"/>
                          <a:t>injectables</a:t>
                        </a:r>
                        <a:r>
                          <a:rPr lang="en-GB" sz="1200" dirty="0" smtClean="0"/>
                          <a:t> (</a:t>
                        </a:r>
                        <a:r>
                          <a:rPr lang="en-GB" sz="1200" dirty="0" err="1" smtClean="0"/>
                          <a:t>eg</a:t>
                        </a:r>
                        <a:r>
                          <a:rPr lang="en-GB" sz="1200" dirty="0" smtClean="0"/>
                          <a:t>. </a:t>
                        </a:r>
                        <a:r>
                          <a:rPr lang="en-GB" sz="1200" dirty="0" err="1" smtClean="0"/>
                          <a:t>Victoza</a:t>
                        </a:r>
                        <a:r>
                          <a:rPr lang="en-GB" sz="1200" dirty="0" smtClean="0"/>
                          <a:t>, </a:t>
                        </a:r>
                        <a:r>
                          <a:rPr lang="en-GB" sz="1200" dirty="0" err="1" smtClean="0"/>
                          <a:t>Byetta</a:t>
                        </a:r>
                        <a:r>
                          <a:rPr lang="en-GB" sz="1200" dirty="0" smtClean="0"/>
                          <a:t>)</a:t>
                        </a:r>
                      </a:p>
                    </p:txBody>
                  </p:sp>
                  <p:sp>
                    <p:nvSpPr>
                      <p:cNvPr id="58" name="TextBox 57"/>
                      <p:cNvSpPr txBox="1"/>
                      <p:nvPr/>
                    </p:nvSpPr>
                    <p:spPr>
                      <a:xfrm>
                        <a:off x="8208666" y="5380949"/>
                        <a:ext cx="1629508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Contact usual diabetes care provider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5833276" y="6090604"/>
                        <a:ext cx="1788986" cy="4616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If CBG remains ≥12 </a:t>
                        </a:r>
                        <a:r>
                          <a:rPr lang="en-GB" sz="1200" dirty="0"/>
                          <a:t>c</a:t>
                        </a:r>
                        <a:r>
                          <a:rPr lang="en-GB" sz="1200" dirty="0" smtClean="0"/>
                          <a:t>ontact usual DCP </a:t>
                        </a:r>
                        <a:r>
                          <a:rPr lang="en-GB" sz="1200" dirty="0"/>
                          <a:t>¥</a:t>
                        </a:r>
                      </a:p>
                    </p:txBody>
                  </p:sp>
                  <p:sp>
                    <p:nvSpPr>
                      <p:cNvPr id="73" name="TextBox 72"/>
                      <p:cNvSpPr txBox="1"/>
                      <p:nvPr/>
                    </p:nvSpPr>
                    <p:spPr>
                      <a:xfrm>
                        <a:off x="7116458" y="4763162"/>
                        <a:ext cx="1578578" cy="46166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i="1" dirty="0" smtClean="0"/>
                          <a:t>Aim CBG 6-15 </a:t>
                        </a:r>
                        <a:r>
                          <a:rPr lang="en-GB" sz="1200" i="1" dirty="0" err="1" smtClean="0"/>
                          <a:t>mmol</a:t>
                        </a:r>
                        <a:r>
                          <a:rPr lang="en-GB" sz="1200" i="1" dirty="0" smtClean="0"/>
                          <a:t>/L  pre-evening meal</a:t>
                        </a:r>
                      </a:p>
                    </p:txBody>
                  </p:sp>
                  <p:cxnSp>
                    <p:nvCxnSpPr>
                      <p:cNvPr id="81" name="Straight Arrow Connector 80"/>
                      <p:cNvCxnSpPr>
                        <a:stCxn id="25" idx="2"/>
                        <a:endCxn id="11" idx="0"/>
                      </p:cNvCxnSpPr>
                      <p:nvPr/>
                    </p:nvCxnSpPr>
                    <p:spPr>
                      <a:xfrm>
                        <a:off x="3979049" y="4994508"/>
                        <a:ext cx="627" cy="771211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4" name="TextBox 93"/>
                      <p:cNvSpPr txBox="1"/>
                      <p:nvPr/>
                    </p:nvSpPr>
                    <p:spPr>
                      <a:xfrm>
                        <a:off x="6509206" y="4797522"/>
                        <a:ext cx="44779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No</a:t>
                        </a:r>
                        <a:endParaRPr lang="en-GB" sz="1200" dirty="0"/>
                      </a:p>
                    </p:txBody>
                  </p:sp>
                  <p:sp>
                    <p:nvSpPr>
                      <p:cNvPr id="95" name="TextBox 94"/>
                      <p:cNvSpPr txBox="1"/>
                      <p:nvPr/>
                    </p:nvSpPr>
                    <p:spPr>
                      <a:xfrm>
                        <a:off x="8796346" y="4795476"/>
                        <a:ext cx="447790" cy="276999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4">
                            <a:lumMod val="75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 smtClean="0"/>
                          <a:t>Yes</a:t>
                        </a:r>
                        <a:endParaRPr lang="en-GB" sz="1200" dirty="0"/>
                      </a:p>
                    </p:txBody>
                  </p:sp>
                  <p:cxnSp>
                    <p:nvCxnSpPr>
                      <p:cNvPr id="98" name="Straight Arrow Connector 97"/>
                      <p:cNvCxnSpPr>
                        <a:stCxn id="17" idx="2"/>
                        <a:endCxn id="95" idx="0"/>
                      </p:cNvCxnSpPr>
                      <p:nvPr/>
                    </p:nvCxnSpPr>
                    <p:spPr>
                      <a:xfrm>
                        <a:off x="7992000" y="4497858"/>
                        <a:ext cx="1028241" cy="29761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Straight Arrow Connector 120"/>
                      <p:cNvCxnSpPr>
                        <a:stCxn id="95" idx="2"/>
                        <a:endCxn id="58" idx="0"/>
                      </p:cNvCxnSpPr>
                      <p:nvPr/>
                    </p:nvCxnSpPr>
                    <p:spPr>
                      <a:xfrm>
                        <a:off x="9020241" y="5072475"/>
                        <a:ext cx="3179" cy="30847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Straight Arrow Connector 127"/>
                      <p:cNvCxnSpPr>
                        <a:stCxn id="94" idx="2"/>
                        <a:endCxn id="24" idx="0"/>
                      </p:cNvCxnSpPr>
                      <p:nvPr/>
                    </p:nvCxnSpPr>
                    <p:spPr>
                      <a:xfrm flipH="1">
                        <a:off x="6729750" y="5074521"/>
                        <a:ext cx="3351" cy="304543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" name="Straight Arrow Connector 128"/>
                      <p:cNvCxnSpPr>
                        <a:stCxn id="24" idx="2"/>
                        <a:endCxn id="63" idx="0"/>
                      </p:cNvCxnSpPr>
                      <p:nvPr/>
                    </p:nvCxnSpPr>
                    <p:spPr>
                      <a:xfrm flipH="1">
                        <a:off x="6727769" y="5840729"/>
                        <a:ext cx="1981" cy="249875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accent4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7581229" y="843105"/>
                      <a:ext cx="1948125" cy="430887"/>
                    </a:xfrm>
                    <a:prstGeom prst="rect">
                      <a:avLst/>
                    </a:prstGeom>
                    <a:noFill/>
                    <a:ln w="1905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100" dirty="0" smtClean="0"/>
                        <a:t>Ensure patient has a blood glucose meter &amp; testing strips</a:t>
                      </a:r>
                      <a:endParaRPr lang="en-GB" sz="1100" dirty="0"/>
                    </a:p>
                  </p:txBody>
                </p:sp>
              </p:grp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519545" y="2908454"/>
                    <a:ext cx="2473024" cy="1123384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lvl="1"/>
                    <a:r>
                      <a:rPr lang="en-GB" sz="1100" dirty="0"/>
                      <a:t>(IR max dose </a:t>
                    </a:r>
                    <a:r>
                      <a:rPr lang="en-GB" sz="1100" dirty="0" smtClean="0"/>
                      <a:t>320 mg/day</a:t>
                    </a:r>
                    <a:r>
                      <a:rPr lang="en-GB" sz="1100" dirty="0"/>
                      <a:t>)</a:t>
                    </a:r>
                  </a:p>
                  <a:p>
                    <a:pPr lvl="1"/>
                    <a:r>
                      <a:rPr lang="en-GB" sz="1100" dirty="0"/>
                      <a:t>(MR max dose </a:t>
                    </a:r>
                    <a:r>
                      <a:rPr lang="en-GB" sz="1100" dirty="0" smtClean="0"/>
                      <a:t>120 mg/day)</a:t>
                    </a:r>
                  </a:p>
                  <a:p>
                    <a:pPr lvl="1"/>
                    <a:endParaRPr lang="en-GB" sz="1100" dirty="0" smtClean="0"/>
                  </a:p>
                  <a:p>
                    <a:pPr lvl="1"/>
                    <a:r>
                      <a:rPr lang="en-GB" sz="1100" dirty="0" smtClean="0"/>
                      <a:t>Max </a:t>
                    </a:r>
                    <a:r>
                      <a:rPr lang="en-GB" sz="1100" dirty="0"/>
                      <a:t>morning dose 240 mg         &amp; evening dose 80 mg </a:t>
                    </a:r>
                  </a:p>
                  <a:p>
                    <a:pPr lvl="1"/>
                    <a:endParaRPr lang="en-GB" sz="1200" dirty="0"/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401773" y="860665"/>
                  <a:ext cx="1413968" cy="646331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 smtClean="0"/>
                    <a:t>Check plasma glucose at each treatment visit</a:t>
                  </a:r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9992568" y="3826751"/>
                <a:ext cx="1903144" cy="46166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/>
                  <a:t>U</a:t>
                </a:r>
                <a:r>
                  <a:rPr lang="en-GB" sz="1200" dirty="0" smtClean="0"/>
                  <a:t>rgently </a:t>
                </a:r>
                <a:r>
                  <a:rPr lang="en-GB" sz="1200" dirty="0"/>
                  <a:t>refer and contact diabetes team</a:t>
                </a:r>
              </a:p>
            </p:txBody>
          </p:sp>
          <p:cxnSp>
            <p:nvCxnSpPr>
              <p:cNvPr id="62" name="Straight Arrow Connector 61"/>
              <p:cNvCxnSpPr>
                <a:stCxn id="12" idx="2"/>
                <a:endCxn id="61" idx="0"/>
              </p:cNvCxnSpPr>
              <p:nvPr/>
            </p:nvCxnSpPr>
            <p:spPr>
              <a:xfrm>
                <a:off x="10944140" y="2700037"/>
                <a:ext cx="0" cy="1126714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137802" y="5651641"/>
              <a:ext cx="2922332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dirty="0" smtClean="0"/>
                <a:t>PWD </a:t>
              </a:r>
              <a:r>
                <a:rPr lang="en-GB" sz="1100" dirty="0"/>
                <a:t>= Person with </a:t>
              </a:r>
              <a:r>
                <a:rPr lang="en-GB" sz="1100" dirty="0" smtClean="0"/>
                <a:t>diabetes</a:t>
              </a:r>
            </a:p>
            <a:p>
              <a:r>
                <a:rPr lang="en-GB" sz="1100" dirty="0" smtClean="0"/>
                <a:t>IR = Immediate Release</a:t>
              </a:r>
            </a:p>
            <a:p>
              <a:r>
                <a:rPr lang="en-GB" sz="1100" dirty="0" smtClean="0"/>
                <a:t>MR = Modified Release</a:t>
              </a:r>
            </a:p>
            <a:p>
              <a:r>
                <a:rPr lang="en-GB" sz="1100" dirty="0"/>
                <a:t>¥ See JBDS steroid guidelines appendix 2 </a:t>
              </a:r>
              <a:r>
                <a:rPr lang="en-GB" sz="1100" dirty="0" smtClean="0"/>
                <a:t>[71,74]</a:t>
              </a:r>
              <a:endParaRPr lang="en-GB" sz="1100" dirty="0"/>
            </a:p>
            <a:p>
              <a:r>
                <a:rPr lang="en-GB" sz="1100" dirty="0" smtClean="0"/>
                <a:t>*See </a:t>
              </a:r>
              <a:r>
                <a:rPr lang="en-GB" sz="1100" dirty="0"/>
                <a:t>JBDS DKA/HHS </a:t>
              </a:r>
              <a:r>
                <a:rPr lang="en-GB" sz="1100" dirty="0" smtClean="0"/>
                <a:t>guidelines [77, 80]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56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64915" y="254896"/>
            <a:ext cx="9795962" cy="6237337"/>
            <a:chOff x="1151852" y="281021"/>
            <a:chExt cx="9795962" cy="6237337"/>
          </a:xfrm>
        </p:grpSpPr>
        <p:grpSp>
          <p:nvGrpSpPr>
            <p:cNvPr id="3" name="Group 2"/>
            <p:cNvGrpSpPr/>
            <p:nvPr/>
          </p:nvGrpSpPr>
          <p:grpSpPr>
            <a:xfrm>
              <a:off x="1151852" y="281021"/>
              <a:ext cx="9795962" cy="6237337"/>
              <a:chOff x="1151852" y="281021"/>
              <a:chExt cx="9795962" cy="6237337"/>
            </a:xfrm>
          </p:grpSpPr>
          <p:grpSp>
            <p:nvGrpSpPr>
              <p:cNvPr id="139" name="Group 138"/>
              <p:cNvGrpSpPr/>
              <p:nvPr/>
            </p:nvGrpSpPr>
            <p:grpSpPr>
              <a:xfrm>
                <a:off x="1270102" y="281021"/>
                <a:ext cx="9677712" cy="5625146"/>
                <a:chOff x="1270102" y="281021"/>
                <a:chExt cx="9677712" cy="5625146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5202616" y="373355"/>
                  <a:ext cx="1717287" cy="46166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</a:t>
                  </a:r>
                  <a:r>
                    <a:rPr lang="en-GB" sz="1200" b="1" dirty="0" smtClean="0"/>
                    <a:t>HbA1c</a:t>
                  </a:r>
                  <a:r>
                    <a:rPr lang="en-GB" sz="1200" dirty="0" smtClean="0"/>
                    <a:t> at baseline for all cancer patients </a:t>
                  </a:r>
                  <a:endParaRPr lang="en-GB" sz="12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4543338" y="1273602"/>
                  <a:ext cx="3040565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</a:t>
                  </a:r>
                  <a:r>
                    <a:rPr lang="en-GB" sz="1200" b="1" dirty="0" smtClean="0"/>
                    <a:t>random plasma glucose </a:t>
                  </a:r>
                  <a:r>
                    <a:rPr lang="en-GB" sz="1200" dirty="0" smtClean="0"/>
                    <a:t>prior to commencing anti-cancer therapy / steroids</a:t>
                  </a:r>
                  <a:endParaRPr lang="en-GB" sz="1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5112050" y="1920625"/>
                  <a:ext cx="1903144" cy="276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/>
                    <a:t>≥</a:t>
                  </a:r>
                  <a:r>
                    <a:rPr lang="en-GB" sz="1200" b="1" dirty="0" smtClean="0"/>
                    <a:t>12 </a:t>
                  </a:r>
                  <a:r>
                    <a:rPr lang="en-GB" sz="1200" b="1" dirty="0" err="1" smtClean="0"/>
                    <a:t>mmol</a:t>
                  </a:r>
                  <a:r>
                    <a:rPr lang="en-GB" sz="1200" b="1" dirty="0" smtClean="0"/>
                    <a:t>/L</a:t>
                  </a:r>
                  <a:endParaRPr lang="en-GB" sz="1200" b="1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038762" y="5475280"/>
                  <a:ext cx="5905211" cy="430887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 smtClean="0"/>
                    <a:t>If treatment reduced/discontinued any changes made should be reviewed and consideration given to reverting to previous therapy or doses (discuss with diabetes team if unsure at any stage)</a:t>
                  </a:r>
                  <a:endParaRPr lang="en-GB" sz="1100" dirty="0"/>
                </a:p>
              </p:txBody>
            </p:sp>
            <p:cxnSp>
              <p:nvCxnSpPr>
                <p:cNvPr id="27" name="Straight Arrow Connector 26"/>
                <p:cNvCxnSpPr>
                  <a:stCxn id="4" idx="2"/>
                  <a:endCxn id="5" idx="0"/>
                </p:cNvCxnSpPr>
                <p:nvPr/>
              </p:nvCxnSpPr>
              <p:spPr>
                <a:xfrm>
                  <a:off x="6061260" y="835020"/>
                  <a:ext cx="2361" cy="438582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5" idx="2"/>
                  <a:endCxn id="8" idx="0"/>
                </p:cNvCxnSpPr>
                <p:nvPr/>
              </p:nvCxnSpPr>
              <p:spPr>
                <a:xfrm>
                  <a:off x="6063621" y="1735267"/>
                  <a:ext cx="1" cy="185358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stCxn id="8" idx="2"/>
                  <a:endCxn id="56" idx="0"/>
                </p:cNvCxnSpPr>
                <p:nvPr/>
              </p:nvCxnSpPr>
              <p:spPr>
                <a:xfrm flipH="1">
                  <a:off x="2286271" y="2197624"/>
                  <a:ext cx="3777351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66" idx="2"/>
                  <a:endCxn id="67" idx="0"/>
                </p:cNvCxnSpPr>
                <p:nvPr/>
              </p:nvCxnSpPr>
              <p:spPr>
                <a:xfrm>
                  <a:off x="6061260" y="4137903"/>
                  <a:ext cx="0" cy="322859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8" idx="2"/>
                  <a:endCxn id="47" idx="0"/>
                </p:cNvCxnSpPr>
                <p:nvPr/>
              </p:nvCxnSpPr>
              <p:spPr>
                <a:xfrm>
                  <a:off x="6063622" y="2197624"/>
                  <a:ext cx="3855495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>
                  <a:stCxn id="47" idx="2"/>
                  <a:endCxn id="108" idx="0"/>
                </p:cNvCxnSpPr>
                <p:nvPr/>
              </p:nvCxnSpPr>
              <p:spPr>
                <a:xfrm>
                  <a:off x="9919117" y="3170380"/>
                  <a:ext cx="0" cy="505858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8730364" y="281021"/>
                  <a:ext cx="1982165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&gt;60 </a:t>
                  </a:r>
                  <a:r>
                    <a:rPr lang="en-GB" sz="1200" dirty="0" err="1" smtClean="0"/>
                    <a:t>mmol</a:t>
                  </a:r>
                  <a:r>
                    <a:rPr lang="en-GB" sz="1200" dirty="0" smtClean="0"/>
                    <a:t>/</a:t>
                  </a:r>
                  <a:r>
                    <a:rPr lang="en-GB" sz="1200" dirty="0" err="1" smtClean="0"/>
                    <a:t>mol</a:t>
                  </a:r>
                  <a:r>
                    <a:rPr lang="en-GB" sz="1200" dirty="0" smtClean="0"/>
                    <a:t> at baseline visit, refer to usual diabetes care provider (DCP)</a:t>
                  </a:r>
                  <a:endParaRPr lang="en-GB" sz="1200" dirty="0"/>
                </a:p>
              </p:txBody>
            </p:sp>
            <p:cxnSp>
              <p:nvCxnSpPr>
                <p:cNvPr id="80" name="Straight Arrow Connector 79"/>
                <p:cNvCxnSpPr>
                  <a:stCxn id="4" idx="3"/>
                  <a:endCxn id="79" idx="1"/>
                </p:cNvCxnSpPr>
                <p:nvPr/>
              </p:nvCxnSpPr>
              <p:spPr>
                <a:xfrm flipV="1">
                  <a:off x="6919903" y="604187"/>
                  <a:ext cx="1810461" cy="1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/>
                <p:cNvSpPr txBox="1"/>
                <p:nvPr/>
              </p:nvSpPr>
              <p:spPr>
                <a:xfrm>
                  <a:off x="4045586" y="1827946"/>
                  <a:ext cx="1094720" cy="461665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On 2 separate readings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1270102" y="2708715"/>
                  <a:ext cx="2032337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once daily insulin*</a:t>
                  </a:r>
                </a:p>
                <a:p>
                  <a:pPr algn="ctr"/>
                  <a:r>
                    <a:rPr lang="en-GB" sz="1200" dirty="0" smtClean="0"/>
                    <a:t>e.g. </a:t>
                  </a:r>
                  <a:r>
                    <a:rPr lang="en-GB" sz="1200" dirty="0" err="1"/>
                    <a:t>Insulatard</a:t>
                  </a:r>
                  <a:r>
                    <a:rPr lang="en-GB" sz="1200" dirty="0"/>
                    <a:t>, </a:t>
                  </a:r>
                  <a:r>
                    <a:rPr lang="en-GB" sz="1200" dirty="0" err="1"/>
                    <a:t>Humulin</a:t>
                  </a:r>
                  <a:r>
                    <a:rPr lang="en-GB" sz="1200" dirty="0"/>
                    <a:t> </a:t>
                  </a:r>
                  <a:r>
                    <a:rPr lang="en-GB" sz="1200" dirty="0" smtClean="0"/>
                    <a:t>I, Lantus or </a:t>
                  </a:r>
                  <a:r>
                    <a:rPr lang="en-GB" sz="1200" dirty="0" err="1" smtClean="0"/>
                    <a:t>Degludec</a:t>
                  </a:r>
                  <a:endParaRPr lang="en-GB" sz="1200" dirty="0"/>
                </a:p>
              </p:txBody>
            </p:sp>
            <p:cxnSp>
              <p:nvCxnSpPr>
                <p:cNvPr id="81" name="Straight Arrow Connector 80"/>
                <p:cNvCxnSpPr>
                  <a:stCxn id="46" idx="2"/>
                  <a:endCxn id="66" idx="0"/>
                </p:cNvCxnSpPr>
                <p:nvPr/>
              </p:nvCxnSpPr>
              <p:spPr>
                <a:xfrm flipH="1">
                  <a:off x="6061260" y="3170380"/>
                  <a:ext cx="3" cy="505858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Arrow Connector 127"/>
                <p:cNvCxnSpPr>
                  <a:stCxn id="8" idx="2"/>
                  <a:endCxn id="46" idx="0"/>
                </p:cNvCxnSpPr>
                <p:nvPr/>
              </p:nvCxnSpPr>
              <p:spPr>
                <a:xfrm flipH="1">
                  <a:off x="6061263" y="2197624"/>
                  <a:ext cx="2359" cy="511091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>
                  <a:stCxn id="56" idx="2"/>
                  <a:endCxn id="93" idx="0"/>
                </p:cNvCxnSpPr>
                <p:nvPr/>
              </p:nvCxnSpPr>
              <p:spPr>
                <a:xfrm>
                  <a:off x="2286271" y="3355046"/>
                  <a:ext cx="2" cy="321192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" name="TextBox 1"/>
                <p:cNvSpPr txBox="1"/>
                <p:nvPr/>
              </p:nvSpPr>
              <p:spPr>
                <a:xfrm>
                  <a:off x="6008812" y="922474"/>
                  <a:ext cx="315018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 smtClean="0"/>
                    <a:t>Advise patients to monitor/record CBGs QDS</a:t>
                  </a:r>
                  <a:endParaRPr lang="en-GB" sz="12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355948" y="2708715"/>
                  <a:ext cx="141062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twice daily insulin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9213802" y="2708715"/>
                  <a:ext cx="141062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If on basal bolus insulin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270103" y="4459095"/>
                  <a:ext cx="2032337" cy="646331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Titrate by 10-20% according to pre evening meal CBG </a:t>
                  </a:r>
                  <a:r>
                    <a:rPr lang="en-GB" sz="1050" dirty="0" smtClean="0"/>
                    <a:t>¥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5420830" y="3676238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5034931" y="4460762"/>
                  <a:ext cx="2052657" cy="830997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Morning dose will need to increase 10-20% according to pre-evening meal CBG </a:t>
                  </a:r>
                  <a:r>
                    <a:rPr lang="en-GB" sz="1200" dirty="0"/>
                    <a:t>¥</a:t>
                  </a:r>
                  <a:endParaRPr lang="en-GB" sz="1200" dirty="0" smtClean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8890414" y="4460761"/>
                  <a:ext cx="2057400" cy="830997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i="1" dirty="0" smtClean="0"/>
                    <a:t>If unable to contact DM team:</a:t>
                  </a:r>
                </a:p>
                <a:p>
                  <a:pPr algn="ctr"/>
                  <a:r>
                    <a:rPr lang="en-GB" sz="1200" dirty="0" smtClean="0"/>
                    <a:t>Increase short/fast acting insulin by 10-20% until glycaemic target reached ¥</a:t>
                  </a:r>
                </a:p>
              </p:txBody>
            </p:sp>
            <p:cxnSp>
              <p:nvCxnSpPr>
                <p:cNvPr id="86" name="Straight Arrow Connector 85"/>
                <p:cNvCxnSpPr>
                  <a:stCxn id="93" idx="2"/>
                  <a:endCxn id="65" idx="0"/>
                </p:cNvCxnSpPr>
                <p:nvPr/>
              </p:nvCxnSpPr>
              <p:spPr>
                <a:xfrm flipH="1">
                  <a:off x="2286272" y="4137903"/>
                  <a:ext cx="1" cy="321192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1645843" y="3676238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cxnSp>
              <p:nvCxnSpPr>
                <p:cNvPr id="107" name="Straight Arrow Connector 106"/>
                <p:cNvCxnSpPr>
                  <a:stCxn id="108" idx="2"/>
                  <a:endCxn id="68" idx="0"/>
                </p:cNvCxnSpPr>
                <p:nvPr/>
              </p:nvCxnSpPr>
              <p:spPr>
                <a:xfrm flipH="1">
                  <a:off x="9919114" y="4137903"/>
                  <a:ext cx="3" cy="322858"/>
                </a:xfrm>
                <a:prstGeom prst="straightConnector1">
                  <a:avLst/>
                </a:prstGeom>
                <a:ln w="28575">
                  <a:solidFill>
                    <a:schemeClr val="accent4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07"/>
                <p:cNvSpPr txBox="1"/>
                <p:nvPr/>
              </p:nvSpPr>
              <p:spPr>
                <a:xfrm>
                  <a:off x="9278687" y="3676238"/>
                  <a:ext cx="1280859" cy="461665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Contact diabetes </a:t>
                  </a:r>
                  <a:r>
                    <a:rPr lang="en-GB" sz="1200" dirty="0"/>
                    <a:t>t</a:t>
                  </a:r>
                  <a:r>
                    <a:rPr lang="en-GB" sz="1200" dirty="0" smtClean="0"/>
                    <a:t>eam</a:t>
                  </a:r>
                  <a:endParaRPr lang="en-GB" sz="12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7716860" y="1828292"/>
                  <a:ext cx="1212853" cy="46166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dirty="0" smtClean="0"/>
                    <a:t>Check for urinary ketones</a:t>
                  </a:r>
                </a:p>
              </p:txBody>
            </p:sp>
            <p:cxnSp>
              <p:nvCxnSpPr>
                <p:cNvPr id="114" name="Straight Arrow Connector 113"/>
                <p:cNvCxnSpPr>
                  <a:stCxn id="8" idx="3"/>
                  <a:endCxn id="117" idx="1"/>
                </p:cNvCxnSpPr>
                <p:nvPr/>
              </p:nvCxnSpPr>
              <p:spPr>
                <a:xfrm>
                  <a:off x="7015194" y="2059125"/>
                  <a:ext cx="701666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1151852" y="5964360"/>
                <a:ext cx="7578512" cy="55399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000" dirty="0" smtClean="0"/>
                  <a:t>*If </a:t>
                </a:r>
                <a:r>
                  <a:rPr lang="en-GB" sz="1000" dirty="0"/>
                  <a:t>long acting insulin is taken once </a:t>
                </a:r>
                <a:r>
                  <a:rPr lang="en-GB" sz="1000" dirty="0" smtClean="0"/>
                  <a:t>nightly, </a:t>
                </a:r>
                <a:r>
                  <a:rPr lang="en-GB" sz="1000" dirty="0"/>
                  <a:t>move this pre-bed </a:t>
                </a:r>
                <a:r>
                  <a:rPr lang="en-GB" sz="1000" dirty="0" smtClean="0"/>
                  <a:t>injection </a:t>
                </a:r>
                <a:r>
                  <a:rPr lang="en-GB" sz="1000" dirty="0"/>
                  <a:t>to the </a:t>
                </a:r>
                <a:r>
                  <a:rPr lang="en-GB" sz="1000" dirty="0" smtClean="0"/>
                  <a:t>morning and </a:t>
                </a:r>
                <a:r>
                  <a:rPr lang="en-GB" sz="1000" dirty="0"/>
                  <a:t>increase dose according to </a:t>
                </a:r>
                <a:r>
                  <a:rPr lang="en-GB" sz="1000" dirty="0" smtClean="0"/>
                  <a:t>pm CBG</a:t>
                </a:r>
              </a:p>
              <a:p>
                <a:pPr algn="just"/>
                <a:endParaRPr lang="en-GB" sz="1000" dirty="0" smtClean="0"/>
              </a:p>
              <a:p>
                <a:pPr algn="just"/>
                <a:r>
                  <a:rPr lang="en-GB" sz="1000" dirty="0" smtClean="0"/>
                  <a:t>¥ See JBDS steroid guidelines appendix 2 for further management on titration [71, 74]</a:t>
                </a: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424456" y="1802183"/>
              <a:ext cx="146727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/>
                <a:t>Review patient recorded blood glucose at each visit</a:t>
              </a:r>
              <a:endParaRPr lang="en-GB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2175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26296</TotalTime>
  <Words>1092</Words>
  <Application>Microsoft Office PowerPoint</Application>
  <PresentationFormat>Custom</PresentationFormat>
  <Paragraphs>148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Nalinie Joharatnam-Hogan</dc:creator>
  <cp:lastModifiedBy>Jones, Christine (NNUHFT)</cp:lastModifiedBy>
  <cp:revision>100</cp:revision>
  <dcterms:created xsi:type="dcterms:W3CDTF">2020-02-25T13:32:45Z</dcterms:created>
  <dcterms:modified xsi:type="dcterms:W3CDTF">2021-09-25T08:52:29Z</dcterms:modified>
</cp:coreProperties>
</file>