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omments/modernComment_10A_DB904228.xml" ContentType="application/vnd.ms-powerpoint.comments+xml"/>
  <Override PartName="/ppt/charts/chart2.xml" ContentType="application/vnd.openxmlformats-officedocument.drawingml.chart+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60" r:id="rId5"/>
    <p:sldId id="262" r:id="rId6"/>
    <p:sldId id="265" r:id="rId7"/>
    <p:sldId id="266" r:id="rId8"/>
    <p:sldId id="271" r:id="rId9"/>
    <p:sldId id="272" r:id="rId10"/>
    <p:sldId id="264" r:id="rId11"/>
    <p:sldId id="268" r:id="rId12"/>
    <p:sldId id="273"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E7E1EB7-E2BD-9EC0-254A-EC3F99B06495}" name="Thomas Crabtree" initials="TC" userId="S::thomas.crabtree@nottingham.ac.uk::36943bf9-f3c2-4954-b060-1a8cfd590da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D33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578" autoAdjust="0"/>
    <p:restoredTop sz="94660"/>
  </p:normalViewPr>
  <p:slideViewPr>
    <p:cSldViewPr>
      <p:cViewPr>
        <p:scale>
          <a:sx n="120" d="100"/>
          <a:sy n="120" d="100"/>
        </p:scale>
        <p:origin x="144" y="57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Users/thomascrabtree/Documents/PhD/ABCD/Projects/Semaglutide%201st%20and%202nd/Figur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file:////Users/thomascrabtree/Documents/PhD/ABCD/Projects/Semaglutide%201st%20and%202nd/Figures.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Users/thomascrabtree/Documents/PhD/ABCD/Projects/Semaglutide%201st%20and%202nd/Figures.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oleObject" Target="file:////Users/thomascrabtree/Documents/PhD/ABCD/Projects/Semaglutide%201st%20and%202nd/Figur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Weight!$B$1</c:f>
              <c:strCache>
                <c:ptCount val="1"/>
                <c:pt idx="0">
                  <c:v>Change in weight, kg</c:v>
                </c:pt>
              </c:strCache>
            </c:strRef>
          </c:tx>
          <c:spPr>
            <a:solidFill>
              <a:schemeClr val="accent1">
                <a:lumMod val="40000"/>
                <a:lumOff val="60000"/>
              </a:schemeClr>
            </a:solidFill>
            <a:ln>
              <a:noFill/>
            </a:ln>
            <a:effectLst/>
          </c:spPr>
          <c:invertIfNegative val="0"/>
          <c:errBars>
            <c:errBarType val="both"/>
            <c:errValType val="cust"/>
            <c:noEndCap val="0"/>
            <c:plus>
              <c:numRef>
                <c:f>Weight!$E$2:$E$4</c:f>
                <c:numCache>
                  <c:formatCode>General</c:formatCode>
                  <c:ptCount val="3"/>
                  <c:pt idx="0">
                    <c:v>0.5</c:v>
                  </c:pt>
                  <c:pt idx="1">
                    <c:v>1.3000000000000007</c:v>
                  </c:pt>
                </c:numCache>
              </c:numRef>
            </c:plus>
            <c:minus>
              <c:numRef>
                <c:f>Weight!$F$2:$F$3</c:f>
                <c:numCache>
                  <c:formatCode>General</c:formatCode>
                  <c:ptCount val="2"/>
                  <c:pt idx="0">
                    <c:v>0.5</c:v>
                  </c:pt>
                  <c:pt idx="1">
                    <c:v>1.2999999999999998</c:v>
                  </c:pt>
                </c:numCache>
              </c:numRef>
            </c:minus>
            <c:spPr>
              <a:noFill/>
              <a:ln w="9525" cap="flat" cmpd="sng" algn="ctr">
                <a:solidFill>
                  <a:schemeClr val="tx1">
                    <a:lumMod val="65000"/>
                    <a:lumOff val="35000"/>
                  </a:schemeClr>
                </a:solidFill>
                <a:round/>
              </a:ln>
              <a:effectLst/>
            </c:spPr>
          </c:errBars>
          <c:cat>
            <c:strRef>
              <c:f>Weight!$A$2:$A$3</c:f>
              <c:strCache>
                <c:ptCount val="2"/>
                <c:pt idx="0">
                  <c:v>6-months</c:v>
                </c:pt>
                <c:pt idx="1">
                  <c:v>12-months</c:v>
                </c:pt>
              </c:strCache>
            </c:strRef>
          </c:cat>
          <c:val>
            <c:numRef>
              <c:f>Weight!$B$2:$B$3</c:f>
              <c:numCache>
                <c:formatCode>General</c:formatCode>
                <c:ptCount val="2"/>
                <c:pt idx="0">
                  <c:v>-4</c:v>
                </c:pt>
                <c:pt idx="1">
                  <c:v>-5.4</c:v>
                </c:pt>
              </c:numCache>
            </c:numRef>
          </c:val>
          <c:extLst>
            <c:ext xmlns:c16="http://schemas.microsoft.com/office/drawing/2014/chart" uri="{C3380CC4-5D6E-409C-BE32-E72D297353CC}">
              <c16:uniqueId val="{00000000-A9EA-0F40-9DD3-E2C1BB0971F7}"/>
            </c:ext>
          </c:extLst>
        </c:ser>
        <c:dLbls>
          <c:showLegendKey val="0"/>
          <c:showVal val="0"/>
          <c:showCatName val="0"/>
          <c:showSerName val="0"/>
          <c:showPercent val="0"/>
          <c:showBubbleSize val="0"/>
        </c:dLbls>
        <c:gapWidth val="219"/>
        <c:overlap val="-27"/>
        <c:axId val="548189327"/>
        <c:axId val="535988495"/>
      </c:barChart>
      <c:catAx>
        <c:axId val="54818932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w="9525" cap="flat" cmpd="sng" algn="ctr">
            <a:solidFill>
              <a:schemeClr val="bg2">
                <a:lumMod val="50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35988495"/>
        <c:crosses val="autoZero"/>
        <c:auto val="1"/>
        <c:lblAlgn val="ctr"/>
        <c:lblOffset val="100"/>
        <c:noMultiLvlLbl val="0"/>
      </c:catAx>
      <c:valAx>
        <c:axId val="53598849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Kilograms, kg</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bg2">
                <a:lumMod val="50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481893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Weight!$B$1</c:f>
              <c:strCache>
                <c:ptCount val="1"/>
                <c:pt idx="0">
                  <c:v>Change in weight, kg</c:v>
                </c:pt>
              </c:strCache>
            </c:strRef>
          </c:tx>
          <c:spPr>
            <a:solidFill>
              <a:schemeClr val="accent6">
                <a:lumMod val="40000"/>
                <a:lumOff val="60000"/>
              </a:schemeClr>
            </a:solidFill>
          </c:spPr>
          <c:invertIfNegative val="0"/>
          <c:errBars>
            <c:errBarType val="both"/>
            <c:errValType val="cust"/>
            <c:noEndCap val="0"/>
            <c:plus>
              <c:numRef>
                <c:f>Weight!$E$7:$E$8</c:f>
                <c:numCache>
                  <c:formatCode>General</c:formatCode>
                  <c:ptCount val="2"/>
                  <c:pt idx="0">
                    <c:v>0.79999999999999982</c:v>
                  </c:pt>
                  <c:pt idx="1">
                    <c:v>1.4</c:v>
                  </c:pt>
                </c:numCache>
              </c:numRef>
            </c:plus>
            <c:minus>
              <c:numRef>
                <c:f>Weight!$F$7:$F$8</c:f>
                <c:numCache>
                  <c:formatCode>General</c:formatCode>
                  <c:ptCount val="2"/>
                  <c:pt idx="0">
                    <c:v>0.80000000000000027</c:v>
                  </c:pt>
                  <c:pt idx="1">
                    <c:v>1.3000000000000003</c:v>
                  </c:pt>
                </c:numCache>
              </c:numRef>
            </c:minus>
          </c:errBars>
          <c:cat>
            <c:strRef>
              <c:f>Weight!$A$12:$A$13</c:f>
              <c:strCache>
                <c:ptCount val="2"/>
                <c:pt idx="0">
                  <c:v>6-months</c:v>
                </c:pt>
                <c:pt idx="1">
                  <c:v>12-months</c:v>
                </c:pt>
              </c:strCache>
            </c:strRef>
          </c:cat>
          <c:val>
            <c:numRef>
              <c:f>Weight!$B$7:$B$8</c:f>
              <c:numCache>
                <c:formatCode>General</c:formatCode>
                <c:ptCount val="2"/>
                <c:pt idx="0">
                  <c:v>-2.4</c:v>
                </c:pt>
                <c:pt idx="1">
                  <c:v>-3.9</c:v>
                </c:pt>
              </c:numCache>
            </c:numRef>
          </c:val>
          <c:extLst>
            <c:ext xmlns:c16="http://schemas.microsoft.com/office/drawing/2014/chart" uri="{C3380CC4-5D6E-409C-BE32-E72D297353CC}">
              <c16:uniqueId val="{00000000-FEC2-3C45-9665-1D6712BCCC0B}"/>
            </c:ext>
          </c:extLst>
        </c:ser>
        <c:ser>
          <c:idx val="0"/>
          <c:order val="1"/>
          <c:tx>
            <c:strRef>
              <c:f>Weight!$B$1</c:f>
              <c:strCache>
                <c:ptCount val="1"/>
                <c:pt idx="0">
                  <c:v>Change in weight, kg</c:v>
                </c:pt>
              </c:strCache>
            </c:strRef>
          </c:tx>
          <c:spPr>
            <a:solidFill>
              <a:schemeClr val="accent1">
                <a:lumMod val="40000"/>
                <a:lumOff val="60000"/>
              </a:schemeClr>
            </a:solidFill>
            <a:ln>
              <a:noFill/>
            </a:ln>
            <a:effectLst/>
          </c:spPr>
          <c:invertIfNegative val="0"/>
          <c:errBars>
            <c:errBarType val="both"/>
            <c:errValType val="cust"/>
            <c:noEndCap val="0"/>
            <c:plus>
              <c:numRef>
                <c:f>Weight!$E$12:$E$13</c:f>
                <c:numCache>
                  <c:formatCode>General</c:formatCode>
                  <c:ptCount val="2"/>
                  <c:pt idx="0">
                    <c:v>0.59999999999999964</c:v>
                  </c:pt>
                  <c:pt idx="1">
                    <c:v>1.8999999999999995</c:v>
                  </c:pt>
                </c:numCache>
              </c:numRef>
            </c:plus>
            <c:minus>
              <c:numRef>
                <c:f>Weight!$F$12:$F$13</c:f>
                <c:numCache>
                  <c:formatCode>General</c:formatCode>
                  <c:ptCount val="2"/>
                  <c:pt idx="0">
                    <c:v>0.60000000000000053</c:v>
                  </c:pt>
                  <c:pt idx="1">
                    <c:v>1.8999999999999995</c:v>
                  </c:pt>
                </c:numCache>
              </c:numRef>
            </c:minus>
            <c:spPr>
              <a:noFill/>
              <a:ln w="9525" cap="flat" cmpd="sng" algn="ctr">
                <a:solidFill>
                  <a:schemeClr val="tx1">
                    <a:lumMod val="65000"/>
                    <a:lumOff val="35000"/>
                  </a:schemeClr>
                </a:solidFill>
                <a:round/>
              </a:ln>
              <a:effectLst/>
            </c:spPr>
          </c:errBars>
          <c:cat>
            <c:strRef>
              <c:f>Weight!$A$12:$A$13</c:f>
              <c:strCache>
                <c:ptCount val="2"/>
                <c:pt idx="0">
                  <c:v>6-months</c:v>
                </c:pt>
                <c:pt idx="1">
                  <c:v>12-months</c:v>
                </c:pt>
              </c:strCache>
            </c:strRef>
          </c:cat>
          <c:val>
            <c:numRef>
              <c:f>Weight!$B$12:$B$13</c:f>
              <c:numCache>
                <c:formatCode>General</c:formatCode>
                <c:ptCount val="2"/>
                <c:pt idx="0">
                  <c:v>-4.5999999999999996</c:v>
                </c:pt>
                <c:pt idx="1">
                  <c:v>-6.3</c:v>
                </c:pt>
              </c:numCache>
            </c:numRef>
          </c:val>
          <c:extLst>
            <c:ext xmlns:c16="http://schemas.microsoft.com/office/drawing/2014/chart" uri="{C3380CC4-5D6E-409C-BE32-E72D297353CC}">
              <c16:uniqueId val="{00000001-FEC2-3C45-9665-1D6712BCCC0B}"/>
            </c:ext>
          </c:extLst>
        </c:ser>
        <c:dLbls>
          <c:showLegendKey val="0"/>
          <c:showVal val="0"/>
          <c:showCatName val="0"/>
          <c:showSerName val="0"/>
          <c:showPercent val="0"/>
          <c:showBubbleSize val="0"/>
        </c:dLbls>
        <c:gapWidth val="219"/>
        <c:overlap val="-27"/>
        <c:axId val="548189327"/>
        <c:axId val="535988495"/>
      </c:barChart>
      <c:catAx>
        <c:axId val="54818932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w="9525" cap="flat" cmpd="sng" algn="ctr">
            <a:solidFill>
              <a:schemeClr val="bg2">
                <a:lumMod val="50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35988495"/>
        <c:crosses val="autoZero"/>
        <c:auto val="1"/>
        <c:lblAlgn val="ctr"/>
        <c:lblOffset val="100"/>
        <c:noMultiLvlLbl val="0"/>
      </c:catAx>
      <c:valAx>
        <c:axId val="5359884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bg2">
                <a:lumMod val="50000"/>
              </a:schemeClr>
            </a:solid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548189327"/>
        <c:crosses val="autoZero"/>
        <c:crossBetween val="between"/>
      </c:valAx>
    </c:plotArea>
    <c:plotVisOnly val="1"/>
    <c:dispBlanksAs val="gap"/>
    <c:showDLblsOverMax val="0"/>
    <c:extLst/>
  </c:chart>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HbA1c!$B$1</c:f>
              <c:strCache>
                <c:ptCount val="1"/>
                <c:pt idx="0">
                  <c:v>Change in HbA1c, mmol/mol</c:v>
                </c:pt>
              </c:strCache>
            </c:strRef>
          </c:tx>
          <c:spPr>
            <a:solidFill>
              <a:schemeClr val="accent2">
                <a:lumMod val="40000"/>
                <a:lumOff val="60000"/>
              </a:schemeClr>
            </a:solidFill>
            <a:ln>
              <a:noFill/>
            </a:ln>
            <a:effectLst/>
          </c:spPr>
          <c:invertIfNegative val="0"/>
          <c:errBars>
            <c:errBarType val="both"/>
            <c:errValType val="cust"/>
            <c:noEndCap val="0"/>
            <c:plus>
              <c:numRef>
                <c:f>HbA1c!$E$2:$E$4</c:f>
                <c:numCache>
                  <c:formatCode>General</c:formatCode>
                  <c:ptCount val="3"/>
                  <c:pt idx="0">
                    <c:v>2.3000000000000007</c:v>
                  </c:pt>
                  <c:pt idx="1">
                    <c:v>2.0999999999999996</c:v>
                  </c:pt>
                </c:numCache>
              </c:numRef>
            </c:plus>
            <c:minus>
              <c:numRef>
                <c:f>HbA1c!$F$2:$F$3</c:f>
                <c:numCache>
                  <c:formatCode>General</c:formatCode>
                  <c:ptCount val="2"/>
                  <c:pt idx="0">
                    <c:v>1.3999999999999986</c:v>
                  </c:pt>
                  <c:pt idx="1">
                    <c:v>2.2000000000000011</c:v>
                  </c:pt>
                </c:numCache>
              </c:numRef>
            </c:minus>
            <c:spPr>
              <a:noFill/>
              <a:ln w="9525" cap="flat" cmpd="sng" algn="ctr">
                <a:solidFill>
                  <a:schemeClr val="tx1">
                    <a:lumMod val="65000"/>
                    <a:lumOff val="35000"/>
                  </a:schemeClr>
                </a:solidFill>
                <a:round/>
              </a:ln>
              <a:effectLst/>
            </c:spPr>
          </c:errBars>
          <c:cat>
            <c:strRef>
              <c:f>HbA1c!$A$2:$A$3</c:f>
              <c:strCache>
                <c:ptCount val="2"/>
                <c:pt idx="0">
                  <c:v>6-months</c:v>
                </c:pt>
                <c:pt idx="1">
                  <c:v>12-months</c:v>
                </c:pt>
              </c:strCache>
            </c:strRef>
          </c:cat>
          <c:val>
            <c:numRef>
              <c:f>HbA1c!$B$2:$B$3</c:f>
              <c:numCache>
                <c:formatCode>General</c:formatCode>
                <c:ptCount val="2"/>
                <c:pt idx="0">
                  <c:v>-13.3</c:v>
                </c:pt>
                <c:pt idx="1">
                  <c:v>-11.2</c:v>
                </c:pt>
              </c:numCache>
            </c:numRef>
          </c:val>
          <c:extLst>
            <c:ext xmlns:c16="http://schemas.microsoft.com/office/drawing/2014/chart" uri="{C3380CC4-5D6E-409C-BE32-E72D297353CC}">
              <c16:uniqueId val="{00000000-9AE8-F84C-82BE-AD382BD968E9}"/>
            </c:ext>
          </c:extLst>
        </c:ser>
        <c:dLbls>
          <c:showLegendKey val="0"/>
          <c:showVal val="0"/>
          <c:showCatName val="0"/>
          <c:showSerName val="0"/>
          <c:showPercent val="0"/>
          <c:showBubbleSize val="0"/>
        </c:dLbls>
        <c:gapWidth val="219"/>
        <c:overlap val="-27"/>
        <c:axId val="548189327"/>
        <c:axId val="535988495"/>
      </c:barChart>
      <c:catAx>
        <c:axId val="54818932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w="9525" cap="flat" cmpd="sng" algn="ctr">
            <a:solidFill>
              <a:schemeClr val="bg2">
                <a:lumMod val="50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5988495"/>
        <c:crosses val="autoZero"/>
        <c:auto val="1"/>
        <c:lblAlgn val="ctr"/>
        <c:lblOffset val="100"/>
        <c:noMultiLvlLbl val="0"/>
      </c:catAx>
      <c:valAx>
        <c:axId val="53598849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solidFill>
              <a:schemeClr val="bg2">
                <a:lumMod val="50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818932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tx>
            <c:strRef>
              <c:f>HbA1c!$B$1</c:f>
              <c:strCache>
                <c:ptCount val="1"/>
                <c:pt idx="0">
                  <c:v>Change in HbA1c, mmol/mol</c:v>
                </c:pt>
              </c:strCache>
            </c:strRef>
          </c:tx>
          <c:spPr>
            <a:solidFill>
              <a:schemeClr val="accent6">
                <a:lumMod val="40000"/>
                <a:lumOff val="60000"/>
              </a:schemeClr>
            </a:solidFill>
          </c:spPr>
          <c:invertIfNegative val="0"/>
          <c:errBars>
            <c:errBarType val="both"/>
            <c:errValType val="cust"/>
            <c:noEndCap val="0"/>
            <c:plus>
              <c:numRef>
                <c:f>HbA1c!$E$7:$E$8</c:f>
                <c:numCache>
                  <c:formatCode>General</c:formatCode>
                  <c:ptCount val="2"/>
                  <c:pt idx="0">
                    <c:v>2.2000000000000011</c:v>
                  </c:pt>
                  <c:pt idx="1">
                    <c:v>3</c:v>
                  </c:pt>
                </c:numCache>
              </c:numRef>
            </c:plus>
            <c:minus>
              <c:numRef>
                <c:f>HbA1c!$F$7:$F$8</c:f>
                <c:numCache>
                  <c:formatCode>General</c:formatCode>
                  <c:ptCount val="2"/>
                  <c:pt idx="0">
                    <c:v>2.1999999999999993</c:v>
                  </c:pt>
                  <c:pt idx="1">
                    <c:v>3</c:v>
                  </c:pt>
                </c:numCache>
              </c:numRef>
            </c:minus>
          </c:errBars>
          <c:cat>
            <c:strRef>
              <c:f>HbA1c!$A$12:$A$13</c:f>
              <c:strCache>
                <c:ptCount val="2"/>
                <c:pt idx="0">
                  <c:v>6-months</c:v>
                </c:pt>
                <c:pt idx="1">
                  <c:v>12-months</c:v>
                </c:pt>
              </c:strCache>
            </c:strRef>
          </c:cat>
          <c:val>
            <c:numRef>
              <c:f>HbA1c!$B$7:$B$8</c:f>
              <c:numCache>
                <c:formatCode>General</c:formatCode>
                <c:ptCount val="2"/>
                <c:pt idx="0">
                  <c:v>-8.8000000000000007</c:v>
                </c:pt>
                <c:pt idx="1">
                  <c:v>-7.9</c:v>
                </c:pt>
              </c:numCache>
            </c:numRef>
          </c:val>
          <c:extLst>
            <c:ext xmlns:c16="http://schemas.microsoft.com/office/drawing/2014/chart" uri="{C3380CC4-5D6E-409C-BE32-E72D297353CC}">
              <c16:uniqueId val="{00000000-6B90-3A4D-964B-CFC09D7757D0}"/>
            </c:ext>
          </c:extLst>
        </c:ser>
        <c:ser>
          <c:idx val="0"/>
          <c:order val="1"/>
          <c:tx>
            <c:strRef>
              <c:f>HbA1c!$B$1</c:f>
              <c:strCache>
                <c:ptCount val="1"/>
                <c:pt idx="0">
                  <c:v>Change in HbA1c, mmol/mol</c:v>
                </c:pt>
              </c:strCache>
            </c:strRef>
          </c:tx>
          <c:spPr>
            <a:solidFill>
              <a:schemeClr val="accent1">
                <a:lumMod val="40000"/>
                <a:lumOff val="60000"/>
              </a:schemeClr>
            </a:solidFill>
            <a:ln>
              <a:noFill/>
            </a:ln>
            <a:effectLst/>
          </c:spPr>
          <c:invertIfNegative val="0"/>
          <c:errBars>
            <c:errBarType val="both"/>
            <c:errValType val="cust"/>
            <c:noEndCap val="0"/>
            <c:plus>
              <c:numRef>
                <c:f>HbA1c!$E$12:$E$13</c:f>
                <c:numCache>
                  <c:formatCode>General</c:formatCode>
                  <c:ptCount val="2"/>
                  <c:pt idx="0">
                    <c:v>1.7000000000000011</c:v>
                  </c:pt>
                  <c:pt idx="1">
                    <c:v>2.8000000000000007</c:v>
                  </c:pt>
                </c:numCache>
              </c:numRef>
            </c:plus>
            <c:minus>
              <c:numRef>
                <c:f>HbA1c!$F$12:$F$13</c:f>
                <c:numCache>
                  <c:formatCode>General</c:formatCode>
                  <c:ptCount val="2"/>
                  <c:pt idx="0">
                    <c:v>1.5999999999999996</c:v>
                  </c:pt>
                  <c:pt idx="1">
                    <c:v>2.7999999999999989</c:v>
                  </c:pt>
                </c:numCache>
              </c:numRef>
            </c:minus>
            <c:spPr>
              <a:noFill/>
              <a:ln w="9525" cap="flat" cmpd="sng" algn="ctr">
                <a:solidFill>
                  <a:schemeClr val="tx1">
                    <a:lumMod val="65000"/>
                    <a:lumOff val="35000"/>
                  </a:schemeClr>
                </a:solidFill>
                <a:round/>
              </a:ln>
              <a:effectLst/>
            </c:spPr>
          </c:errBars>
          <c:cat>
            <c:strRef>
              <c:f>HbA1c!$A$12:$A$13</c:f>
              <c:strCache>
                <c:ptCount val="2"/>
                <c:pt idx="0">
                  <c:v>6-months</c:v>
                </c:pt>
                <c:pt idx="1">
                  <c:v>12-months</c:v>
                </c:pt>
              </c:strCache>
            </c:strRef>
          </c:cat>
          <c:val>
            <c:numRef>
              <c:f>HbA1c!$B$12:$B$13</c:f>
              <c:numCache>
                <c:formatCode>General</c:formatCode>
                <c:ptCount val="2"/>
                <c:pt idx="0">
                  <c:v>-14.9</c:v>
                </c:pt>
                <c:pt idx="1">
                  <c:v>-12.8</c:v>
                </c:pt>
              </c:numCache>
            </c:numRef>
          </c:val>
          <c:extLst>
            <c:ext xmlns:c16="http://schemas.microsoft.com/office/drawing/2014/chart" uri="{C3380CC4-5D6E-409C-BE32-E72D297353CC}">
              <c16:uniqueId val="{00000001-6B90-3A4D-964B-CFC09D7757D0}"/>
            </c:ext>
          </c:extLst>
        </c:ser>
        <c:dLbls>
          <c:showLegendKey val="0"/>
          <c:showVal val="0"/>
          <c:showCatName val="0"/>
          <c:showSerName val="0"/>
          <c:showPercent val="0"/>
          <c:showBubbleSize val="0"/>
        </c:dLbls>
        <c:gapWidth val="219"/>
        <c:overlap val="-27"/>
        <c:axId val="548189327"/>
        <c:axId val="535988495"/>
      </c:barChart>
      <c:catAx>
        <c:axId val="548189327"/>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high"/>
        <c:spPr>
          <a:noFill/>
          <a:ln w="9525" cap="flat" cmpd="sng" algn="ctr">
            <a:solidFill>
              <a:schemeClr val="bg2">
                <a:lumMod val="50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35988495"/>
        <c:crosses val="autoZero"/>
        <c:auto val="1"/>
        <c:lblAlgn val="ctr"/>
        <c:lblOffset val="100"/>
        <c:noMultiLvlLbl val="0"/>
      </c:catAx>
      <c:valAx>
        <c:axId val="535988495"/>
        <c:scaling>
          <c:orientation val="minMax"/>
        </c:scaling>
        <c:delete val="0"/>
        <c:axPos val="l"/>
        <c:majorGridlines>
          <c:spPr>
            <a:ln w="9525" cap="flat" cmpd="sng" algn="ctr">
              <a:solidFill>
                <a:schemeClr val="tx1">
                  <a:lumMod val="15000"/>
                  <a:lumOff val="85000"/>
                </a:schemeClr>
              </a:solidFill>
              <a:round/>
            </a:ln>
            <a:effectLst/>
          </c:spPr>
        </c:majorGridlines>
        <c:title>
          <c:tx>
            <c:rich>
              <a:bodyPr/>
              <a:lstStyle/>
              <a:p>
                <a:pPr>
                  <a:defRPr/>
                </a:pPr>
                <a:r>
                  <a:rPr lang="en-US" sz="1200" b="0" dirty="0"/>
                  <a:t>HbA1c, mmol/mol</a:t>
                </a:r>
              </a:p>
            </c:rich>
          </c:tx>
          <c:overlay val="0"/>
        </c:title>
        <c:numFmt formatCode="General" sourceLinked="1"/>
        <c:majorTickMark val="none"/>
        <c:minorTickMark val="none"/>
        <c:tickLblPos val="nextTo"/>
        <c:spPr>
          <a:noFill/>
          <a:ln>
            <a:solidFill>
              <a:schemeClr val="bg2">
                <a:lumMod val="50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48189327"/>
        <c:crosses val="autoZero"/>
        <c:crossBetween val="between"/>
      </c:valAx>
    </c:plotArea>
    <c:plotVisOnly val="1"/>
    <c:dispBlanksAs val="gap"/>
    <c:showDLblsOverMax val="0"/>
    <c:extLst/>
  </c:chart>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0A_DB904228.xml><?xml version="1.0" encoding="utf-8"?>
<p188:cmLst xmlns:a="http://schemas.openxmlformats.org/drawingml/2006/main" xmlns:r="http://schemas.openxmlformats.org/officeDocument/2006/relationships" xmlns:p188="http://schemas.microsoft.com/office/powerpoint/2018/8/main">
  <p188:cm id="{35601B20-5EC1-BC42-8BFB-B241B39CE0C7}" authorId="{7E7E1EB7-E2BD-9EC0-254A-EC3F99B06495}" created="2022-09-05T14:36:48.686">
    <pc:sldMkLst xmlns:pc="http://schemas.microsoft.com/office/powerpoint/2013/main/command">
      <pc:docMk/>
      <pc:sldMk cId="3683664424" sldId="266"/>
    </pc:sldMkLst>
    <p188:txBody>
      <a:bodyPr/>
      <a:lstStyle/>
      <a:p>
        <a:r>
          <a:rPr lang="en-US"/>
          <a:t>ANOVA + bonferroni over time</a:t>
        </a:r>
      </a:p>
    </p188:txBody>
  </p188:cm>
  <p188:cm id="{79A05642-2D7B-2A4E-98DA-D8135B8CC567}" authorId="{7E7E1EB7-E2BD-9EC0-254A-EC3F99B06495}" created="2022-09-05T14:36:57.828">
    <pc:sldMkLst xmlns:pc="http://schemas.microsoft.com/office/powerpoint/2013/main/command">
      <pc:docMk/>
      <pc:sldMk cId="3683664424" sldId="266"/>
    </pc:sldMkLst>
    <p188:txBody>
      <a:bodyPr/>
      <a:lstStyle/>
      <a:p>
        <a:r>
          <a:rPr lang="en-US"/>
          <a:t>Add in legends</a:t>
        </a:r>
      </a:p>
    </p188:txBody>
  </p188:cm>
  <p188:cm id="{CB139C5B-F87B-6A4B-93CD-8EE315BF8DA3}" authorId="{7E7E1EB7-E2BD-9EC0-254A-EC3F99B06495}" created="2022-09-05T14:40:33.967">
    <pc:sldMkLst xmlns:pc="http://schemas.microsoft.com/office/powerpoint/2013/main/command">
      <pc:docMk/>
      <pc:sldMk cId="3683664424" sldId="266"/>
    </pc:sldMkLst>
    <p188:txBody>
      <a:bodyPr/>
      <a:lstStyle/>
      <a:p>
        <a:r>
          <a:rPr lang="en-US"/>
          <a:t>Add n</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76384F-BA45-0D4D-92E2-0DE507450467}" type="datetimeFigureOut">
              <a:rPr lang="en-US" smtClean="0"/>
              <a:t>9/6/22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465C6-20DF-964E-924A-7BBF62CD9289}" type="slidenum">
              <a:rPr lang="en-US" smtClean="0"/>
              <a:t>‹#›</a:t>
            </a:fld>
            <a:endParaRPr lang="en-US"/>
          </a:p>
        </p:txBody>
      </p:sp>
    </p:spTree>
    <p:extLst>
      <p:ext uri="{BB962C8B-B14F-4D97-AF65-F5344CB8AC3E}">
        <p14:creationId xmlns:p14="http://schemas.microsoft.com/office/powerpoint/2010/main" val="2484571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309DB2A-A79D-499D-8676-58FAE933A4A7}" type="slidenum">
              <a:rPr lang="en-GB" smtClean="0"/>
              <a:t>12</a:t>
            </a:fld>
            <a:endParaRPr lang="en-GB"/>
          </a:p>
        </p:txBody>
      </p:sp>
    </p:spTree>
    <p:extLst>
      <p:ext uri="{BB962C8B-B14F-4D97-AF65-F5344CB8AC3E}">
        <p14:creationId xmlns:p14="http://schemas.microsoft.com/office/powerpoint/2010/main" val="3876260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F7AFB6D-5AA3-4DBD-B6E7-5D86DD23F57D}"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DE3C0F-25E4-477F-B1EA-A733D726F58B}" type="slidenum">
              <a:rPr lang="en-GB" smtClean="0"/>
              <a:t>‹#›</a:t>
            </a:fld>
            <a:endParaRPr lang="en-GB"/>
          </a:p>
        </p:txBody>
      </p:sp>
    </p:spTree>
    <p:extLst>
      <p:ext uri="{BB962C8B-B14F-4D97-AF65-F5344CB8AC3E}">
        <p14:creationId xmlns:p14="http://schemas.microsoft.com/office/powerpoint/2010/main" val="3162629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7AFB6D-5AA3-4DBD-B6E7-5D86DD23F57D}"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DE3C0F-25E4-477F-B1EA-A733D726F58B}" type="slidenum">
              <a:rPr lang="en-GB" smtClean="0"/>
              <a:t>‹#›</a:t>
            </a:fld>
            <a:endParaRPr lang="en-GB"/>
          </a:p>
        </p:txBody>
      </p:sp>
    </p:spTree>
    <p:extLst>
      <p:ext uri="{BB962C8B-B14F-4D97-AF65-F5344CB8AC3E}">
        <p14:creationId xmlns:p14="http://schemas.microsoft.com/office/powerpoint/2010/main" val="770628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7AFB6D-5AA3-4DBD-B6E7-5D86DD23F57D}"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DE3C0F-25E4-477F-B1EA-A733D726F58B}" type="slidenum">
              <a:rPr lang="en-GB" smtClean="0"/>
              <a:t>‹#›</a:t>
            </a:fld>
            <a:endParaRPr lang="en-GB"/>
          </a:p>
        </p:txBody>
      </p:sp>
    </p:spTree>
    <p:extLst>
      <p:ext uri="{BB962C8B-B14F-4D97-AF65-F5344CB8AC3E}">
        <p14:creationId xmlns:p14="http://schemas.microsoft.com/office/powerpoint/2010/main" val="121128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F7AFB6D-5AA3-4DBD-B6E7-5D86DD23F57D}"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DE3C0F-25E4-477F-B1EA-A733D726F58B}" type="slidenum">
              <a:rPr lang="en-GB" smtClean="0"/>
              <a:t>‹#›</a:t>
            </a:fld>
            <a:endParaRPr lang="en-GB"/>
          </a:p>
        </p:txBody>
      </p:sp>
    </p:spTree>
    <p:extLst>
      <p:ext uri="{BB962C8B-B14F-4D97-AF65-F5344CB8AC3E}">
        <p14:creationId xmlns:p14="http://schemas.microsoft.com/office/powerpoint/2010/main" val="1173409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7AFB6D-5AA3-4DBD-B6E7-5D86DD23F57D}" type="datetimeFigureOut">
              <a:rPr lang="en-GB" smtClean="0"/>
              <a:t>06/09/2022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DE3C0F-25E4-477F-B1EA-A733D726F58B}" type="slidenum">
              <a:rPr lang="en-GB" smtClean="0"/>
              <a:t>‹#›</a:t>
            </a:fld>
            <a:endParaRPr lang="en-GB"/>
          </a:p>
        </p:txBody>
      </p:sp>
    </p:spTree>
    <p:extLst>
      <p:ext uri="{BB962C8B-B14F-4D97-AF65-F5344CB8AC3E}">
        <p14:creationId xmlns:p14="http://schemas.microsoft.com/office/powerpoint/2010/main" val="2672976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F7AFB6D-5AA3-4DBD-B6E7-5D86DD23F57D}" type="datetimeFigureOut">
              <a:rPr lang="en-GB" smtClean="0"/>
              <a:t>06/09/2022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DE3C0F-25E4-477F-B1EA-A733D726F58B}" type="slidenum">
              <a:rPr lang="en-GB" smtClean="0"/>
              <a:t>‹#›</a:t>
            </a:fld>
            <a:endParaRPr lang="en-GB"/>
          </a:p>
        </p:txBody>
      </p:sp>
    </p:spTree>
    <p:extLst>
      <p:ext uri="{BB962C8B-B14F-4D97-AF65-F5344CB8AC3E}">
        <p14:creationId xmlns:p14="http://schemas.microsoft.com/office/powerpoint/2010/main" val="568967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F7AFB6D-5AA3-4DBD-B6E7-5D86DD23F57D}" type="datetimeFigureOut">
              <a:rPr lang="en-GB" smtClean="0"/>
              <a:t>06/09/2022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DE3C0F-25E4-477F-B1EA-A733D726F58B}" type="slidenum">
              <a:rPr lang="en-GB" smtClean="0"/>
              <a:t>‹#›</a:t>
            </a:fld>
            <a:endParaRPr lang="en-GB"/>
          </a:p>
        </p:txBody>
      </p:sp>
    </p:spTree>
    <p:extLst>
      <p:ext uri="{BB962C8B-B14F-4D97-AF65-F5344CB8AC3E}">
        <p14:creationId xmlns:p14="http://schemas.microsoft.com/office/powerpoint/2010/main" val="38858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F7AFB6D-5AA3-4DBD-B6E7-5D86DD23F57D}" type="datetimeFigureOut">
              <a:rPr lang="en-GB" smtClean="0"/>
              <a:t>06/09/2022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DE3C0F-25E4-477F-B1EA-A733D726F58B}" type="slidenum">
              <a:rPr lang="en-GB" smtClean="0"/>
              <a:t>‹#›</a:t>
            </a:fld>
            <a:endParaRPr lang="en-GB"/>
          </a:p>
        </p:txBody>
      </p:sp>
    </p:spTree>
    <p:extLst>
      <p:ext uri="{BB962C8B-B14F-4D97-AF65-F5344CB8AC3E}">
        <p14:creationId xmlns:p14="http://schemas.microsoft.com/office/powerpoint/2010/main" val="3131541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AFB6D-5AA3-4DBD-B6E7-5D86DD23F57D}" type="datetimeFigureOut">
              <a:rPr lang="en-GB" smtClean="0"/>
              <a:t>06/09/2022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DE3C0F-25E4-477F-B1EA-A733D726F58B}" type="slidenum">
              <a:rPr lang="en-GB" smtClean="0"/>
              <a:t>‹#›</a:t>
            </a:fld>
            <a:endParaRPr lang="en-GB"/>
          </a:p>
        </p:txBody>
      </p:sp>
    </p:spTree>
    <p:extLst>
      <p:ext uri="{BB962C8B-B14F-4D97-AF65-F5344CB8AC3E}">
        <p14:creationId xmlns:p14="http://schemas.microsoft.com/office/powerpoint/2010/main" val="124093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7AFB6D-5AA3-4DBD-B6E7-5D86DD23F57D}" type="datetimeFigureOut">
              <a:rPr lang="en-GB" smtClean="0"/>
              <a:t>06/09/2022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DE3C0F-25E4-477F-B1EA-A733D726F58B}" type="slidenum">
              <a:rPr lang="en-GB" smtClean="0"/>
              <a:t>‹#›</a:t>
            </a:fld>
            <a:endParaRPr lang="en-GB"/>
          </a:p>
        </p:txBody>
      </p:sp>
    </p:spTree>
    <p:extLst>
      <p:ext uri="{BB962C8B-B14F-4D97-AF65-F5344CB8AC3E}">
        <p14:creationId xmlns:p14="http://schemas.microsoft.com/office/powerpoint/2010/main" val="1605931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7AFB6D-5AA3-4DBD-B6E7-5D86DD23F57D}" type="datetimeFigureOut">
              <a:rPr lang="en-GB" smtClean="0"/>
              <a:t>06/09/2022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DE3C0F-25E4-477F-B1EA-A733D726F58B}" type="slidenum">
              <a:rPr lang="en-GB" smtClean="0"/>
              <a:t>‹#›</a:t>
            </a:fld>
            <a:endParaRPr lang="en-GB"/>
          </a:p>
        </p:txBody>
      </p:sp>
    </p:spTree>
    <p:extLst>
      <p:ext uri="{BB962C8B-B14F-4D97-AF65-F5344CB8AC3E}">
        <p14:creationId xmlns:p14="http://schemas.microsoft.com/office/powerpoint/2010/main" val="75464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F7AFB6D-5AA3-4DBD-B6E7-5D86DD23F57D}" type="datetimeFigureOut">
              <a:rPr lang="en-GB" smtClean="0"/>
              <a:t>06/09/2022</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5DE3C0F-25E4-477F-B1EA-A733D726F58B}" type="slidenum">
              <a:rPr lang="en-GB" smtClean="0"/>
              <a:t>‹#›</a:t>
            </a:fld>
            <a:endParaRPr lang="en-GB"/>
          </a:p>
        </p:txBody>
      </p:sp>
    </p:spTree>
    <p:extLst>
      <p:ext uri="{BB962C8B-B14F-4D97-AF65-F5344CB8AC3E}">
        <p14:creationId xmlns:p14="http://schemas.microsoft.com/office/powerpoint/2010/main" val="4075981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microsoft.com/office/2018/10/relationships/comments" Target="../comments/modernComment_10A_DB90422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139702"/>
            <a:ext cx="8210435" cy="1102519"/>
          </a:xfrm>
        </p:spPr>
        <p:txBody>
          <a:bodyPr>
            <a:noAutofit/>
          </a:bodyPr>
          <a:lstStyle/>
          <a:p>
            <a:pPr algn="l"/>
            <a:r>
              <a:rPr lang="en-GB" sz="2400" b="1" dirty="0">
                <a:solidFill>
                  <a:srgbClr val="DD3311"/>
                </a:solidFill>
              </a:rPr>
              <a:t>HbA1c and weight changes with semaglutide at 6- and 12-months post commencement: Updated results from the ABCD Semaglutide audit</a:t>
            </a:r>
            <a:br>
              <a:rPr lang="en-GB" sz="2400" b="1" dirty="0">
                <a:solidFill>
                  <a:srgbClr val="DD3311"/>
                </a:solidFill>
              </a:rPr>
            </a:br>
            <a:br>
              <a:rPr lang="en-GB" sz="2400" b="1" dirty="0">
                <a:solidFill>
                  <a:srgbClr val="0070C0"/>
                </a:solidFill>
              </a:rPr>
            </a:br>
            <a:br>
              <a:rPr lang="en-GB" sz="2400" dirty="0">
                <a:solidFill>
                  <a:schemeClr val="accent5">
                    <a:lumMod val="75000"/>
                  </a:schemeClr>
                </a:solidFill>
              </a:rPr>
            </a:br>
            <a:endParaRPr lang="en-GB" sz="2400" b="1" dirty="0">
              <a:solidFill>
                <a:srgbClr val="DD3311"/>
              </a:solidFill>
            </a:endParaRPr>
          </a:p>
        </p:txBody>
      </p:sp>
      <p:sp>
        <p:nvSpPr>
          <p:cNvPr id="3" name="Subtitle 2"/>
          <p:cNvSpPr>
            <a:spLocks noGrp="1"/>
          </p:cNvSpPr>
          <p:nvPr>
            <p:ph type="subTitle" idx="1"/>
          </p:nvPr>
        </p:nvSpPr>
        <p:spPr>
          <a:xfrm>
            <a:off x="323528" y="2815646"/>
            <a:ext cx="6414699" cy="1602482"/>
          </a:xfrm>
        </p:spPr>
        <p:txBody>
          <a:bodyPr>
            <a:normAutofit fontScale="77500" lnSpcReduction="20000"/>
          </a:bodyPr>
          <a:lstStyle/>
          <a:p>
            <a:pPr algn="l"/>
            <a:br>
              <a:rPr lang="en-GB" sz="1400" i="1" dirty="0">
                <a:solidFill>
                  <a:srgbClr val="0070C0"/>
                </a:solidFill>
              </a:rPr>
            </a:br>
            <a:r>
              <a:rPr lang="en-GB" sz="1700" i="1" dirty="0">
                <a:solidFill>
                  <a:srgbClr val="0070C0"/>
                </a:solidFill>
              </a:rPr>
              <a:t>BCT Field, TSJ Crabtree,  Adamson3, D Barnes, S </a:t>
            </a:r>
            <a:r>
              <a:rPr lang="en-GB" sz="1700" i="1" dirty="0" err="1">
                <a:solidFill>
                  <a:srgbClr val="0070C0"/>
                </a:solidFill>
              </a:rPr>
              <a:t>Sivappriyan</a:t>
            </a:r>
            <a:r>
              <a:rPr lang="en-GB" sz="1700" i="1" dirty="0">
                <a:solidFill>
                  <a:srgbClr val="0070C0"/>
                </a:solidFill>
              </a:rPr>
              <a:t>, A. Bickerton, A Gallagher, IW Gallen, I Idris, REJ Ryder;  on behalf of ABCD Semaglutide audit contributors</a:t>
            </a:r>
          </a:p>
          <a:p>
            <a:pPr algn="l"/>
            <a:br>
              <a:rPr lang="en-GB" sz="1300" i="1" dirty="0"/>
            </a:br>
            <a:endParaRPr lang="en-GB" sz="1300" i="1" dirty="0"/>
          </a:p>
          <a:p>
            <a:pPr algn="l"/>
            <a:r>
              <a:rPr lang="en-GB" sz="1300" i="1" dirty="0"/>
              <a:t>1. Faculty of Medical and Health Sciences, University of Surrey, Guildford, UK, 2. University of Nottingham, Derby, UK, 3. St John's Hospital, Livingston, UK, 4. Maidstone &amp; Tunbridge Wells NHS Trust, Kent, UK, 5. Yeovil District Hospital NHS Trust, Yeovil, UK, 6. University Hospitals of Leicester NHS Trust, Leicester, UK, 7. Royal Berkshire Hospitals NHS Trust, Reading, UK, 8. Diabetes &amp; Endocrinology, Royal Derby Hospital, University Hospitals of Derby and Burton NHS Trust, UK, Derby, UK, 9. Sandwell &amp; West Birmingham Hospitals NHS Trust, Birmingham, UK.</a:t>
            </a:r>
          </a:p>
          <a:p>
            <a:pPr algn="l"/>
            <a:endParaRPr lang="en-GB" sz="3600" dirty="0">
              <a:solidFill>
                <a:srgbClr val="0070C0"/>
              </a:solidFill>
            </a:endParaRPr>
          </a:p>
          <a:p>
            <a:pPr algn="l"/>
            <a:endParaRPr lang="en-GB" sz="1400" dirty="0">
              <a:solidFill>
                <a:srgbClr val="0070C0"/>
              </a:solidFill>
            </a:endParaRPr>
          </a:p>
        </p:txBody>
      </p:sp>
      <p:pic>
        <p:nvPicPr>
          <p:cNvPr id="1026" name="Picture 2" descr="Image result for abcd diabete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8227" y="3482024"/>
            <a:ext cx="2382251" cy="1484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2233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a:solidFill>
                  <a:srgbClr val="0070C0"/>
                </a:solidFill>
              </a:rPr>
              <a:t>Discussion</a:t>
            </a:r>
          </a:p>
        </p:txBody>
      </p:sp>
      <p:sp>
        <p:nvSpPr>
          <p:cNvPr id="4" name="TextBox 3"/>
          <p:cNvSpPr txBox="1"/>
          <p:nvPr/>
        </p:nvSpPr>
        <p:spPr>
          <a:xfrm>
            <a:off x="547238" y="987574"/>
            <a:ext cx="7992887" cy="2800767"/>
          </a:xfrm>
          <a:prstGeom prst="rect">
            <a:avLst/>
          </a:prstGeom>
          <a:noFill/>
        </p:spPr>
        <p:txBody>
          <a:bodyPr wrap="square" rtlCol="0">
            <a:spAutoFit/>
          </a:bodyPr>
          <a:lstStyle/>
          <a:p>
            <a:pPr marL="285750" indent="-285750">
              <a:buFont typeface="Arial" panose="020B0604020202020204" pitchFamily="34" charset="0"/>
              <a:buChar char="•"/>
            </a:pPr>
            <a:r>
              <a:rPr lang="en-GB" dirty="0"/>
              <a:t>Our data suggest that HbA1c reductions associated with semaglutide are observed in the first 6-months and persist at one year</a:t>
            </a:r>
          </a:p>
          <a:p>
            <a:pPr marL="285750" indent="-285750">
              <a:buFont typeface="Arial" panose="020B0604020202020204" pitchFamily="34" charset="0"/>
              <a:buChar char="•"/>
            </a:pPr>
            <a:r>
              <a:rPr lang="en-GB" dirty="0"/>
              <a:t>Weight lost may continue beyond the initial 6-month period</a:t>
            </a:r>
          </a:p>
          <a:p>
            <a:pPr marL="285750" indent="-285750">
              <a:buFont typeface="Arial" panose="020B0604020202020204" pitchFamily="34" charset="0"/>
              <a:buChar char="•"/>
            </a:pPr>
            <a:r>
              <a:rPr lang="en-GB" dirty="0"/>
              <a:t>Weight and HbA1c changes may be smaller in those switched from alternative GLP1RA therapies to semaglutide at 6-months</a:t>
            </a:r>
          </a:p>
          <a:p>
            <a:pPr marL="742950" lvl="1" indent="-285750">
              <a:buFont typeface="Arial" panose="020B0604020202020204" pitchFamily="34" charset="0"/>
              <a:buChar char="•"/>
            </a:pPr>
            <a:r>
              <a:rPr lang="en-GB" dirty="0"/>
              <a:t>For weight (but not HbA1c), these differences no longer exist by 12-months</a:t>
            </a:r>
          </a:p>
          <a:p>
            <a:pPr marL="742950" lvl="1" indent="-285750">
              <a:buFont typeface="Arial" panose="020B0604020202020204" pitchFamily="34" charset="0"/>
              <a:buChar char="•"/>
            </a:pPr>
            <a:endParaRPr lang="en-GB" sz="1600" dirty="0"/>
          </a:p>
          <a:p>
            <a:pPr algn="ctr"/>
            <a:r>
              <a:rPr lang="en-GB" sz="2000" b="1" dirty="0"/>
              <a:t>Irrespective of previous GLP1RA use – weight and HbA1c reductions are observed and persist at 12-months</a:t>
            </a:r>
          </a:p>
          <a:p>
            <a:pPr marL="742950" lvl="1" indent="-285750">
              <a:buFont typeface="Arial" panose="020B0604020202020204" pitchFamily="34" charset="0"/>
              <a:buChar char="•"/>
            </a:pPr>
            <a:endParaRPr lang="en-GB" baseline="30000" dirty="0"/>
          </a:p>
        </p:txBody>
      </p:sp>
      <p:pic>
        <p:nvPicPr>
          <p:cNvPr id="5" name="Picture 2" descr="Image result for abcd diabetes logo">
            <a:extLst>
              <a:ext uri="{FF2B5EF4-FFF2-40B4-BE49-F238E27FC236}">
                <a16:creationId xmlns:a16="http://schemas.microsoft.com/office/drawing/2014/main" id="{047F9AF8-2E87-1341-99E0-9AC5E28CC4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8227" y="3482024"/>
            <a:ext cx="2382251" cy="1484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787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a:solidFill>
                  <a:srgbClr val="0070C0"/>
                </a:solidFill>
              </a:rPr>
              <a:t>Further work</a:t>
            </a:r>
          </a:p>
        </p:txBody>
      </p:sp>
      <p:sp>
        <p:nvSpPr>
          <p:cNvPr id="4" name="TextBox 3"/>
          <p:cNvSpPr txBox="1"/>
          <p:nvPr/>
        </p:nvSpPr>
        <p:spPr>
          <a:xfrm>
            <a:off x="547238" y="987574"/>
            <a:ext cx="7992887" cy="2000548"/>
          </a:xfrm>
          <a:prstGeom prst="rect">
            <a:avLst/>
          </a:prstGeom>
          <a:noFill/>
        </p:spPr>
        <p:txBody>
          <a:bodyPr wrap="square" rtlCol="0">
            <a:spAutoFit/>
          </a:bodyPr>
          <a:lstStyle/>
          <a:p>
            <a:pPr marL="285750" indent="-285750">
              <a:buFont typeface="Arial" panose="020B0604020202020204" pitchFamily="34" charset="0"/>
              <a:buChar char="•"/>
            </a:pPr>
            <a:r>
              <a:rPr lang="en-GB" sz="1600" dirty="0"/>
              <a:t>Continue to collect data for inclusion in the audit programmes</a:t>
            </a:r>
          </a:p>
          <a:p>
            <a:pPr marL="285750" indent="-285750">
              <a:buFont typeface="Arial" panose="020B0604020202020204" pitchFamily="34" charset="0"/>
              <a:buChar char="•"/>
            </a:pPr>
            <a:r>
              <a:rPr lang="en-GB" sz="1600" dirty="0"/>
              <a:t>Establish real-world associations:</a:t>
            </a:r>
          </a:p>
          <a:p>
            <a:pPr marL="742950" lvl="1" indent="-285750">
              <a:buFont typeface="Arial" panose="020B0604020202020204" pitchFamily="34" charset="0"/>
              <a:buChar char="•"/>
            </a:pPr>
            <a:r>
              <a:rPr lang="en-GB" sz="1600" dirty="0"/>
              <a:t>Across multiple parameters (paper in progress)</a:t>
            </a:r>
          </a:p>
          <a:p>
            <a:pPr marL="742950" lvl="1" indent="-285750">
              <a:buFont typeface="Arial" panose="020B0604020202020204" pitchFamily="34" charset="0"/>
              <a:buChar char="•"/>
            </a:pPr>
            <a:r>
              <a:rPr lang="en-GB" sz="1600" dirty="0"/>
              <a:t>Across multiple time-points</a:t>
            </a:r>
          </a:p>
          <a:p>
            <a:pPr marL="742950" lvl="1" indent="-285750">
              <a:buFont typeface="Arial" panose="020B0604020202020204" pitchFamily="34" charset="0"/>
              <a:buChar char="•"/>
            </a:pPr>
            <a:r>
              <a:rPr lang="en-GB" sz="1600" dirty="0"/>
              <a:t>In differing drug combinations</a:t>
            </a:r>
          </a:p>
          <a:p>
            <a:pPr marL="285750" indent="-285750">
              <a:buFont typeface="Arial" panose="020B0604020202020204" pitchFamily="34" charset="0"/>
              <a:buChar char="•"/>
            </a:pPr>
            <a:endParaRPr lang="en-GB" sz="1600" dirty="0"/>
          </a:p>
          <a:p>
            <a:pPr marL="742950" lvl="1" indent="-285750">
              <a:buFont typeface="Arial" panose="020B0604020202020204" pitchFamily="34" charset="0"/>
              <a:buChar char="•"/>
            </a:pPr>
            <a:endParaRPr lang="en-GB" sz="1600" dirty="0"/>
          </a:p>
          <a:p>
            <a:pPr marL="742950" lvl="1" indent="-285750">
              <a:buFont typeface="Arial" panose="020B0604020202020204" pitchFamily="34" charset="0"/>
              <a:buChar char="•"/>
            </a:pPr>
            <a:endParaRPr lang="en-GB" baseline="30000" dirty="0"/>
          </a:p>
        </p:txBody>
      </p:sp>
    </p:spTree>
    <p:extLst>
      <p:ext uri="{BB962C8B-B14F-4D97-AF65-F5344CB8AC3E}">
        <p14:creationId xmlns:p14="http://schemas.microsoft.com/office/powerpoint/2010/main" val="3997705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87474"/>
            <a:ext cx="4248472" cy="4970274"/>
          </a:xfrm>
        </p:spPr>
        <p:txBody>
          <a:bodyPr>
            <a:noAutofit/>
          </a:bodyPr>
          <a:lstStyle/>
          <a:p>
            <a:pPr>
              <a:lnSpc>
                <a:spcPct val="80000"/>
              </a:lnSpc>
              <a:buNone/>
            </a:pPr>
            <a:r>
              <a:rPr lang="en-US" altLang="en-US" sz="1800" b="1" dirty="0">
                <a:solidFill>
                  <a:schemeClr val="accent1">
                    <a:lumMod val="75000"/>
                  </a:schemeClr>
                </a:solidFill>
              </a:rPr>
              <a:t>With thanks to all ABCD nationwide </a:t>
            </a:r>
            <a:r>
              <a:rPr lang="en-GB" sz="1800" b="1" dirty="0">
                <a:solidFill>
                  <a:schemeClr val="accent1">
                    <a:lumMod val="75000"/>
                  </a:schemeClr>
                </a:solidFill>
              </a:rPr>
              <a:t>Semaglutide audit </a:t>
            </a:r>
            <a:r>
              <a:rPr lang="en-US" altLang="en-US" sz="1800" b="1" dirty="0">
                <a:solidFill>
                  <a:schemeClr val="accent1">
                    <a:lumMod val="75000"/>
                  </a:schemeClr>
                </a:solidFill>
              </a:rPr>
              <a:t>contributors!</a:t>
            </a:r>
            <a:r>
              <a:rPr lang="en-US" altLang="en-US" sz="1800" dirty="0">
                <a:solidFill>
                  <a:schemeClr val="accent1">
                    <a:lumMod val="75000"/>
                  </a:schemeClr>
                </a:solidFill>
              </a:rPr>
              <a:t> </a:t>
            </a:r>
            <a:br>
              <a:rPr lang="en-US" altLang="en-US" sz="1800" dirty="0"/>
            </a:br>
            <a:br>
              <a:rPr lang="en-US" altLang="en-US" sz="1800" dirty="0"/>
            </a:br>
            <a:endParaRPr lang="en-US" altLang="en-US" sz="1200" dirty="0"/>
          </a:p>
          <a:p>
            <a:pPr marL="0" indent="0">
              <a:buNone/>
            </a:pPr>
            <a:r>
              <a:rPr lang="en-GB" sz="1200" b="1" i="1" dirty="0"/>
              <a:t>ABCD nationwide </a:t>
            </a:r>
            <a:r>
              <a:rPr lang="en-GB" sz="1200" b="1" i="1" dirty="0" err="1"/>
              <a:t>Semaglutide</a:t>
            </a:r>
            <a:r>
              <a:rPr lang="en-GB" sz="1200" b="1" i="1" dirty="0"/>
              <a:t> audit  – initial setup, maintenance and nationwide analysis: </a:t>
            </a:r>
            <a:r>
              <a:rPr lang="en-GB" sz="1200" i="1" dirty="0"/>
              <a:t>Ryder, REJ, </a:t>
            </a:r>
            <a:r>
              <a:rPr lang="en-GB" sz="1200" i="1" dirty="0" err="1"/>
              <a:t>Gallen</a:t>
            </a:r>
            <a:r>
              <a:rPr lang="en-GB" sz="1200" i="1" dirty="0"/>
              <a:t> I, Crabtree TSJ, Cull ML.</a:t>
            </a:r>
            <a:endParaRPr lang="en-GB" sz="1200" b="1" dirty="0"/>
          </a:p>
          <a:p>
            <a:pPr marL="0" indent="0">
              <a:buNone/>
            </a:pPr>
            <a:r>
              <a:rPr lang="en-GB" sz="1200" b="1" dirty="0"/>
              <a:t>	</a:t>
            </a:r>
          </a:p>
          <a:p>
            <a:pPr marL="0" indent="0">
              <a:buNone/>
            </a:pPr>
            <a:r>
              <a:rPr lang="en-GB" sz="1000" b="1" dirty="0"/>
              <a:t>Audit maintenance and set-up: </a:t>
            </a:r>
            <a:r>
              <a:rPr lang="en-GB" sz="1000" i="1" dirty="0"/>
              <a:t>Ryder, REJ, Gallen I, Crabtree TSJ, Cull ML.</a:t>
            </a:r>
            <a:endParaRPr lang="en-GB" sz="1000" b="1" dirty="0"/>
          </a:p>
          <a:p>
            <a:pPr marL="0" indent="0">
              <a:buNone/>
            </a:pPr>
            <a:r>
              <a:rPr lang="en-GB" sz="1000" b="1" dirty="0"/>
              <a:t>Barts Health NHS Trust, Obesity Clinic, St Bartholomew's Hospital: </a:t>
            </a:r>
            <a:r>
              <a:rPr lang="en-GB" sz="1000" dirty="0"/>
              <a:t>Anjali </a:t>
            </a:r>
            <a:r>
              <a:rPr lang="en-GB" sz="1000" dirty="0" err="1"/>
              <a:t>Zalin</a:t>
            </a:r>
            <a:endParaRPr lang="en-GB" sz="1000" dirty="0"/>
          </a:p>
          <a:p>
            <a:pPr marL="0" indent="0">
              <a:buNone/>
            </a:pPr>
            <a:r>
              <a:rPr lang="en-GB" sz="1000" b="1" dirty="0"/>
              <a:t>Cambridgeshire and Peterborough NHS Foundation Trust, Healthy Living Centre:: </a:t>
            </a:r>
            <a:r>
              <a:rPr lang="en-GB" sz="1000" dirty="0"/>
              <a:t>Jonathan Roland</a:t>
            </a:r>
          </a:p>
          <a:p>
            <a:pPr marL="0" indent="0">
              <a:buNone/>
            </a:pPr>
            <a:r>
              <a:rPr lang="en-GB" sz="1000" b="1" dirty="0"/>
              <a:t>East &amp; North Hertfordshire NHS Trust, Lister Hospital: </a:t>
            </a:r>
            <a:r>
              <a:rPr lang="en-GB" sz="1000" dirty="0"/>
              <a:t>Denise Chilton, Stella George</a:t>
            </a:r>
          </a:p>
          <a:p>
            <a:pPr marL="0" indent="0">
              <a:buNone/>
            </a:pPr>
            <a:r>
              <a:rPr lang="en-GB" sz="1000" b="1" dirty="0"/>
              <a:t>East &amp; North Hertfordshire NHS Trust, The New QE2 Hospital: </a:t>
            </a:r>
            <a:r>
              <a:rPr lang="en-GB" sz="1000" dirty="0" err="1"/>
              <a:t>Samer</a:t>
            </a:r>
            <a:r>
              <a:rPr lang="en-GB" sz="1000" dirty="0"/>
              <a:t> </a:t>
            </a:r>
            <a:r>
              <a:rPr lang="en-GB" sz="1000" dirty="0" err="1"/>
              <a:t>Alsabbagh</a:t>
            </a:r>
            <a:endParaRPr lang="en-GB" sz="1000" dirty="0"/>
          </a:p>
          <a:p>
            <a:pPr marL="0" indent="0">
              <a:buNone/>
            </a:pPr>
            <a:r>
              <a:rPr lang="en-GB" sz="1000" b="1" dirty="0"/>
              <a:t>Gloucestershire Hospitals NHS Foundation Trust, Gloucestershire Royal Hospital: </a:t>
            </a:r>
            <a:r>
              <a:rPr lang="en-GB" sz="1000" dirty="0"/>
              <a:t>Yuk-Fun Liu, Suzanne Phillips</a:t>
            </a:r>
          </a:p>
          <a:p>
            <a:pPr marL="0" indent="0">
              <a:buNone/>
            </a:pPr>
            <a:r>
              <a:rPr lang="en-GB" sz="1000" b="1" dirty="0"/>
              <a:t>Guys and St Thomas’ NHS Foundation Trust, Community, GSTT Intermediate Diabetes Care Team – Southwark: </a:t>
            </a:r>
            <a:r>
              <a:rPr lang="en-GB" sz="1000" dirty="0"/>
              <a:t>Helen </a:t>
            </a:r>
            <a:r>
              <a:rPr lang="en-GB" sz="1000" dirty="0" err="1"/>
              <a:t>Noakes</a:t>
            </a:r>
            <a:endParaRPr lang="en-GB" sz="1000" dirty="0"/>
          </a:p>
          <a:p>
            <a:pPr marL="0" indent="0">
              <a:buNone/>
            </a:pPr>
            <a:r>
              <a:rPr lang="en-GB" sz="1000" b="1" dirty="0"/>
              <a:t>Manchester University NHS Foundation Trust, Manchester Diabetes Centre, Manchester Royal Infirmary: </a:t>
            </a:r>
            <a:r>
              <a:rPr lang="en-GB" sz="1000" dirty="0"/>
              <a:t>Francesca </a:t>
            </a:r>
            <a:r>
              <a:rPr lang="en-GB" sz="1000" dirty="0" err="1"/>
              <a:t>Dirosa</a:t>
            </a:r>
            <a:r>
              <a:rPr lang="en-GB" sz="1000" dirty="0"/>
              <a:t>, Nicola Milne</a:t>
            </a:r>
          </a:p>
          <a:p>
            <a:pPr marL="0" indent="0">
              <a:buNone/>
            </a:pPr>
            <a:r>
              <a:rPr lang="en-GB" sz="1000" b="1" dirty="0"/>
              <a:t>NHS Darlington CCG, St. George's Medial Practice: </a:t>
            </a:r>
            <a:r>
              <a:rPr lang="en-GB" sz="1000" dirty="0"/>
              <a:t>Patrick Holmes</a:t>
            </a:r>
          </a:p>
          <a:p>
            <a:pPr marL="0" indent="0">
              <a:buNone/>
            </a:pPr>
            <a:r>
              <a:rPr lang="en-GB" sz="1000" b="1" dirty="0"/>
              <a:t>NHS Oxfordshire CCG, </a:t>
            </a:r>
            <a:r>
              <a:rPr lang="en-GB" sz="1000" b="1" dirty="0" err="1"/>
              <a:t>Cowley</a:t>
            </a:r>
            <a:r>
              <a:rPr lang="en-GB" sz="1000" b="1" dirty="0"/>
              <a:t> Road Medical Practice: </a:t>
            </a:r>
            <a:r>
              <a:rPr lang="en-GB" sz="1000" dirty="0"/>
              <a:t>Adina Josephs</a:t>
            </a:r>
          </a:p>
          <a:p>
            <a:pPr marL="0" indent="0">
              <a:buNone/>
            </a:pPr>
            <a:r>
              <a:rPr lang="en-GB" sz="1000" b="1" dirty="0"/>
              <a:t>NHS Oxfordshire CCG, Didcot Health Centre Practice: </a:t>
            </a:r>
            <a:r>
              <a:rPr lang="en-GB" sz="1000" dirty="0"/>
              <a:t>Perdy Vandenberg</a:t>
            </a:r>
          </a:p>
          <a:p>
            <a:pPr marL="0" indent="0">
              <a:buNone/>
            </a:pPr>
            <a:r>
              <a:rPr lang="en-GB" sz="1000" b="1" dirty="0"/>
              <a:t>North East Essex Diabetes Service, Bluebell Surgery: </a:t>
            </a:r>
            <a:r>
              <a:rPr lang="en-GB" sz="1000" dirty="0" err="1"/>
              <a:t>Rianna</a:t>
            </a:r>
            <a:r>
              <a:rPr lang="en-GB" sz="1000" dirty="0"/>
              <a:t> </a:t>
            </a:r>
            <a:r>
              <a:rPr lang="en-GB" sz="1000" dirty="0" err="1"/>
              <a:t>Delabruyere</a:t>
            </a:r>
            <a:r>
              <a:rPr lang="en-GB" sz="1000" dirty="0"/>
              <a:t>, Louise Roberts, Janette </a:t>
            </a:r>
            <a:r>
              <a:rPr lang="en-GB" sz="1000" dirty="0" err="1"/>
              <a:t>Streeting</a:t>
            </a:r>
            <a:r>
              <a:rPr lang="en-GB" sz="1000" dirty="0"/>
              <a:t>, Catherine Walsh</a:t>
            </a:r>
          </a:p>
          <a:p>
            <a:pPr marL="0" indent="0">
              <a:buNone/>
            </a:pPr>
            <a:endParaRPr lang="en-GB" sz="1200" i="1" dirty="0"/>
          </a:p>
          <a:p>
            <a:pPr>
              <a:buFont typeface="+mj-lt"/>
              <a:buAutoNum type="arabicPeriod"/>
            </a:pPr>
            <a:endParaRPr lang="en-GB" sz="1200" i="1" dirty="0"/>
          </a:p>
          <a:p>
            <a:pPr marL="0" indent="0">
              <a:buNone/>
            </a:pPr>
            <a:endParaRPr lang="en-GB" sz="1200" i="1" dirty="0"/>
          </a:p>
          <a:p>
            <a:pPr marL="0" indent="0">
              <a:buNone/>
            </a:pPr>
            <a:endParaRPr lang="en-GB" sz="1200" i="1" dirty="0"/>
          </a:p>
          <a:p>
            <a:pPr marL="0" indent="0">
              <a:buNone/>
            </a:pPr>
            <a:endParaRPr lang="en-GB" sz="1200" i="1" dirty="0"/>
          </a:p>
          <a:p>
            <a:pPr marL="0" indent="0">
              <a:buNone/>
            </a:pPr>
            <a:endParaRPr lang="en-GB" sz="1200" i="1" dirty="0"/>
          </a:p>
          <a:p>
            <a:pPr marL="0" indent="0">
              <a:buNone/>
            </a:pPr>
            <a:endParaRPr lang="en-GB" sz="1200" i="1" dirty="0"/>
          </a:p>
          <a:p>
            <a:pPr marL="0" indent="0">
              <a:buNone/>
            </a:pPr>
            <a:endParaRPr lang="en-GB" sz="1200" i="1" dirty="0"/>
          </a:p>
          <a:p>
            <a:pPr marL="0" indent="0">
              <a:buNone/>
            </a:pPr>
            <a:endParaRPr lang="en-GB" sz="1200" i="1" dirty="0"/>
          </a:p>
        </p:txBody>
      </p:sp>
      <p:sp>
        <p:nvSpPr>
          <p:cNvPr id="5" name="TextBox 4">
            <a:extLst>
              <a:ext uri="{FF2B5EF4-FFF2-40B4-BE49-F238E27FC236}">
                <a16:creationId xmlns:a16="http://schemas.microsoft.com/office/drawing/2014/main" id="{A9659136-B4B1-71C8-EFBE-2173E2AF52C5}"/>
              </a:ext>
            </a:extLst>
          </p:cNvPr>
          <p:cNvSpPr txBox="1"/>
          <p:nvPr/>
        </p:nvSpPr>
        <p:spPr>
          <a:xfrm>
            <a:off x="4499992" y="154013"/>
            <a:ext cx="4572000" cy="5016758"/>
          </a:xfrm>
          <a:prstGeom prst="rect">
            <a:avLst/>
          </a:prstGeom>
          <a:noFill/>
        </p:spPr>
        <p:txBody>
          <a:bodyPr wrap="square">
            <a:spAutoFit/>
          </a:bodyPr>
          <a:lstStyle/>
          <a:p>
            <a:pPr marL="0" indent="0">
              <a:buNone/>
            </a:pPr>
            <a:r>
              <a:rPr lang="en-GB" sz="1000" b="1" dirty="0"/>
              <a:t>Sandwell and West Birmingham Hospitals NHS Trust, City Hospital, Birmingham: </a:t>
            </a:r>
            <a:r>
              <a:rPr lang="en-GB" sz="1000" dirty="0" err="1"/>
              <a:t>Magnalita</a:t>
            </a:r>
            <a:r>
              <a:rPr lang="en-GB" sz="1000" dirty="0"/>
              <a:t> Chatto, Thomas SJ Crabtree, Melissa L Cull, </a:t>
            </a:r>
            <a:r>
              <a:rPr lang="en-GB" sz="1000" dirty="0" err="1"/>
              <a:t>Parijat</a:t>
            </a:r>
            <a:r>
              <a:rPr lang="en-GB" sz="1000" dirty="0"/>
              <a:t> De, </a:t>
            </a:r>
            <a:r>
              <a:rPr lang="en-GB" sz="1000" dirty="0" err="1"/>
              <a:t>Wenbun</a:t>
            </a:r>
            <a:r>
              <a:rPr lang="en-GB" sz="1000" dirty="0"/>
              <a:t> Leong, Manjusha Rathi, Robert EJ Ryder </a:t>
            </a:r>
          </a:p>
          <a:p>
            <a:pPr marL="0" indent="0">
              <a:buNone/>
            </a:pPr>
            <a:r>
              <a:rPr lang="en-GB" sz="1000" b="1" dirty="0"/>
              <a:t>Sheffield Teaching Hospital NHS Foundation Trust, Northern General Hospital: </a:t>
            </a:r>
            <a:r>
              <a:rPr lang="en-GB" sz="1000" dirty="0" err="1"/>
              <a:t>Mohummad</a:t>
            </a:r>
            <a:r>
              <a:rPr lang="en-GB" sz="1000" dirty="0"/>
              <a:t> Shaan Goonoo</a:t>
            </a:r>
          </a:p>
          <a:p>
            <a:pPr marL="0" indent="0">
              <a:buNone/>
            </a:pPr>
            <a:r>
              <a:rPr lang="en-GB" sz="1000" b="1" dirty="0"/>
              <a:t>Shrewsbury and Telford NHS Trust, Royal Shrewsbury Hospital: </a:t>
            </a:r>
            <a:r>
              <a:rPr lang="en-GB" sz="1000" dirty="0"/>
              <a:t>David Morris</a:t>
            </a:r>
          </a:p>
          <a:p>
            <a:pPr marL="0" indent="0">
              <a:buNone/>
            </a:pPr>
            <a:r>
              <a:rPr lang="en-GB" sz="1000" b="1" dirty="0"/>
              <a:t>University Hospitals Birmingham NHS Foundation Trust, Good Hope Hospital</a:t>
            </a:r>
            <a:r>
              <a:rPr lang="en-GB" sz="1000" dirty="0"/>
              <a:t>: Barbara </a:t>
            </a:r>
            <a:r>
              <a:rPr lang="en-GB" sz="1000" dirty="0" err="1"/>
              <a:t>Santamarta</a:t>
            </a:r>
            <a:r>
              <a:rPr lang="en-GB" sz="1000" dirty="0"/>
              <a:t>-Fernandez</a:t>
            </a:r>
            <a:r>
              <a:rPr lang="en-GB" sz="1000" b="1" dirty="0"/>
              <a:t>	</a:t>
            </a:r>
          </a:p>
          <a:p>
            <a:pPr marL="0" indent="0">
              <a:buNone/>
            </a:pPr>
            <a:r>
              <a:rPr lang="en-GB" sz="1000" b="1" dirty="0"/>
              <a:t>Hywel </a:t>
            </a:r>
            <a:r>
              <a:rPr lang="en-GB" sz="1000" b="1" dirty="0" err="1"/>
              <a:t>Dda</a:t>
            </a:r>
            <a:r>
              <a:rPr lang="en-GB" sz="1000" b="1" dirty="0"/>
              <a:t> University Health Board, </a:t>
            </a:r>
            <a:r>
              <a:rPr lang="en-GB" sz="1000" b="1" dirty="0" err="1"/>
              <a:t>Glangwili</a:t>
            </a:r>
            <a:r>
              <a:rPr lang="en-GB" sz="1000" b="1" dirty="0"/>
              <a:t> General Hospital: </a:t>
            </a:r>
            <a:r>
              <a:rPr lang="en-GB" sz="1000" dirty="0"/>
              <a:t>Lisa Forrest</a:t>
            </a:r>
          </a:p>
          <a:p>
            <a:pPr marL="0" indent="0">
              <a:buNone/>
            </a:pPr>
            <a:r>
              <a:rPr lang="en-GB" sz="1000" b="1" dirty="0"/>
              <a:t>Swansea Bay University Health Board, Neath Port Talbot Hospital: </a:t>
            </a:r>
            <a:r>
              <a:rPr lang="en-GB" sz="1000" dirty="0" err="1"/>
              <a:t>Thinzar</a:t>
            </a:r>
            <a:r>
              <a:rPr lang="en-GB" sz="1000" dirty="0"/>
              <a:t> Min</a:t>
            </a:r>
            <a:r>
              <a:rPr lang="en-GB" sz="1000" b="1" dirty="0"/>
              <a:t>		</a:t>
            </a:r>
          </a:p>
          <a:p>
            <a:pPr marL="0" indent="0">
              <a:buNone/>
            </a:pPr>
            <a:r>
              <a:rPr lang="en-GB" sz="1000" b="1" dirty="0"/>
              <a:t>NHS Lothian, St John's Hospital, Livingston:  </a:t>
            </a:r>
            <a:r>
              <a:rPr lang="en-GB" sz="1000" dirty="0"/>
              <a:t>Karen Adamson, Hazel Reid</a:t>
            </a:r>
            <a:r>
              <a:rPr lang="en-GB" sz="1000" b="1" dirty="0"/>
              <a:t>	</a:t>
            </a:r>
          </a:p>
          <a:p>
            <a:pPr marL="0" indent="0">
              <a:buNone/>
            </a:pPr>
            <a:r>
              <a:rPr lang="en-GB" sz="1000" b="1" dirty="0"/>
              <a:t>Northern Health and Social Care Trust, Antrim Area Hospital: </a:t>
            </a:r>
            <a:r>
              <a:rPr lang="en-GB" sz="1000" dirty="0"/>
              <a:t>Anna </a:t>
            </a:r>
            <a:r>
              <a:rPr lang="en-GB" sz="1000" dirty="0" err="1"/>
              <a:t>Strzelecka</a:t>
            </a:r>
            <a:endParaRPr lang="en-GB" sz="1000" dirty="0"/>
          </a:p>
          <a:p>
            <a:pPr marL="0" indent="0">
              <a:buNone/>
            </a:pPr>
            <a:r>
              <a:rPr lang="en-GB" sz="1000" b="1" dirty="0"/>
              <a:t>Eclipse Users</a:t>
            </a:r>
          </a:p>
          <a:p>
            <a:pPr marL="0" indent="0">
              <a:buNone/>
            </a:pPr>
            <a:r>
              <a:rPr lang="en-GB" sz="1000" b="1" dirty="0"/>
              <a:t>East Sussex and North Essex NHS Foundation Trust: </a:t>
            </a:r>
            <a:r>
              <a:rPr lang="en-GB" sz="1000" dirty="0"/>
              <a:t>Gerry </a:t>
            </a:r>
            <a:r>
              <a:rPr lang="en-GB" sz="1000" dirty="0" err="1"/>
              <a:t>Rayman</a:t>
            </a:r>
            <a:r>
              <a:rPr lang="en-GB" sz="1000" dirty="0"/>
              <a:t>	</a:t>
            </a:r>
          </a:p>
          <a:p>
            <a:pPr marL="0" indent="0">
              <a:buNone/>
            </a:pPr>
            <a:r>
              <a:rPr lang="en-GB" sz="1000" b="1" dirty="0"/>
              <a:t>Gloucestershire Hospitals NHS Foundation Trust: </a:t>
            </a:r>
            <a:r>
              <a:rPr lang="en-GB" sz="1000" dirty="0"/>
              <a:t>Alison Evans, Suzanne Phillips	</a:t>
            </a:r>
          </a:p>
          <a:p>
            <a:pPr marL="0" indent="0">
              <a:buNone/>
            </a:pPr>
            <a:r>
              <a:rPr lang="en-GB" sz="1000" b="1" dirty="0"/>
              <a:t>Luton &amp; Dunstable Hospital NHS Trust: </a:t>
            </a:r>
            <a:r>
              <a:rPr lang="en-GB" sz="1000" dirty="0" err="1"/>
              <a:t>Shiu</a:t>
            </a:r>
            <a:r>
              <a:rPr lang="en-GB" sz="1000" dirty="0"/>
              <a:t>-Ching Soo</a:t>
            </a:r>
          </a:p>
          <a:p>
            <a:pPr marL="0" indent="0">
              <a:buNone/>
            </a:pPr>
            <a:r>
              <a:rPr lang="en-GB" sz="1000" b="1" dirty="0"/>
              <a:t>Maidstone and Tunbridge Wells NHS Trust: </a:t>
            </a:r>
            <a:r>
              <a:rPr lang="en-GB" sz="1000" dirty="0"/>
              <a:t>Dennis Barnes, Siva </a:t>
            </a:r>
            <a:r>
              <a:rPr lang="en-GB" sz="1000" dirty="0" err="1"/>
              <a:t>Sivappriyan</a:t>
            </a:r>
            <a:endParaRPr lang="en-GB" sz="1000" dirty="0"/>
          </a:p>
          <a:p>
            <a:pPr marL="0" indent="0">
              <a:buNone/>
            </a:pPr>
            <a:r>
              <a:rPr lang="en-GB" sz="1000" b="1" dirty="0"/>
              <a:t>Royal Berkshire NHS Foundation Trust, Royal Berkshire Hospital: </a:t>
            </a:r>
            <a:r>
              <a:rPr lang="en-GB" sz="1000" dirty="0"/>
              <a:t>Ian Gallen</a:t>
            </a:r>
          </a:p>
          <a:p>
            <a:pPr marL="0" indent="0">
              <a:buNone/>
            </a:pPr>
            <a:r>
              <a:rPr lang="en-GB" sz="1000" b="1" dirty="0"/>
              <a:t>Sheffield </a:t>
            </a:r>
            <a:r>
              <a:rPr lang="en-GB" sz="1000" b="1" dirty="0" err="1"/>
              <a:t>Teching</a:t>
            </a:r>
            <a:r>
              <a:rPr lang="en-GB" sz="1000" b="1" dirty="0"/>
              <a:t> Hospitals NHS Trust: </a:t>
            </a:r>
            <a:r>
              <a:rPr lang="en-GB" sz="1000" dirty="0"/>
              <a:t>Jackie Elliott	</a:t>
            </a:r>
          </a:p>
          <a:p>
            <a:pPr marL="0" indent="0">
              <a:buNone/>
            </a:pPr>
            <a:r>
              <a:rPr lang="en-GB" sz="1000" b="1" dirty="0"/>
              <a:t>The Norfolk and Norwich NHS Trust: </a:t>
            </a:r>
            <a:r>
              <a:rPr lang="en-GB" sz="1000" dirty="0"/>
              <a:t>Ketan </a:t>
            </a:r>
            <a:r>
              <a:rPr lang="en-GB" sz="1000" dirty="0" err="1"/>
              <a:t>Dhatariya</a:t>
            </a:r>
            <a:endParaRPr lang="en-GB" sz="1000" dirty="0"/>
          </a:p>
          <a:p>
            <a:pPr marL="0" indent="0">
              <a:buNone/>
            </a:pPr>
            <a:r>
              <a:rPr lang="en-GB" sz="1000" b="1" dirty="0"/>
              <a:t>The Princess Alexandra Hospital NHS Trust: </a:t>
            </a:r>
            <a:r>
              <a:rPr lang="en-GB" sz="1000" dirty="0"/>
              <a:t>Devesh </a:t>
            </a:r>
            <a:r>
              <a:rPr lang="en-GB" sz="1000" dirty="0" err="1"/>
              <a:t>Sennik</a:t>
            </a:r>
            <a:endParaRPr lang="en-GB" sz="1000" dirty="0"/>
          </a:p>
          <a:p>
            <a:pPr marL="0" indent="0">
              <a:buNone/>
            </a:pPr>
            <a:r>
              <a:rPr lang="en-GB" sz="1000" b="1" dirty="0"/>
              <a:t>The Royal Wolverhampton NHS Trust: </a:t>
            </a:r>
            <a:r>
              <a:rPr lang="en-GB" sz="1000" dirty="0"/>
              <a:t>Rajeev Raghavan	</a:t>
            </a:r>
          </a:p>
          <a:p>
            <a:pPr marL="0" indent="0">
              <a:buNone/>
            </a:pPr>
            <a:r>
              <a:rPr lang="en-GB" sz="1000" b="1" dirty="0"/>
              <a:t>University Hospitals of Leicester NHS Trust: </a:t>
            </a:r>
            <a:r>
              <a:rPr lang="en-GB" sz="1000" dirty="0"/>
              <a:t>Alison Gallagher </a:t>
            </a:r>
          </a:p>
          <a:p>
            <a:pPr marL="0" indent="0">
              <a:buNone/>
            </a:pPr>
            <a:r>
              <a:rPr lang="en-GB" sz="1000" b="1" dirty="0"/>
              <a:t>West Essex CCG: </a:t>
            </a:r>
            <a:r>
              <a:rPr lang="en-GB" sz="1000" dirty="0" err="1"/>
              <a:t>Anurita</a:t>
            </a:r>
            <a:r>
              <a:rPr lang="en-GB" sz="1000" dirty="0"/>
              <a:t> </a:t>
            </a:r>
            <a:r>
              <a:rPr lang="en-GB" sz="1000" dirty="0" err="1"/>
              <a:t>Rohilla</a:t>
            </a:r>
            <a:r>
              <a:rPr lang="en-GB" sz="1000" dirty="0"/>
              <a:t>	</a:t>
            </a:r>
          </a:p>
          <a:p>
            <a:pPr marL="0" indent="0">
              <a:buNone/>
            </a:pPr>
            <a:r>
              <a:rPr lang="en-GB" sz="1000" b="1" dirty="0"/>
              <a:t>Yeovil District Hospital NHS Trust: </a:t>
            </a:r>
            <a:r>
              <a:rPr lang="en-GB" sz="1000" dirty="0"/>
              <a:t>Alex Bickerton</a:t>
            </a:r>
            <a:endParaRPr lang="en-GB" sz="1000" b="1" dirty="0"/>
          </a:p>
          <a:p>
            <a:pPr marL="0" indent="0">
              <a:buNone/>
            </a:pPr>
            <a:endParaRPr lang="en-GB" sz="1000" b="1" dirty="0"/>
          </a:p>
          <a:p>
            <a:pPr marL="0" indent="0">
              <a:buNone/>
            </a:pPr>
            <a:r>
              <a:rPr lang="en-GB" sz="1000" b="1" dirty="0"/>
              <a:t>Acknowledgment</a:t>
            </a:r>
          </a:p>
          <a:p>
            <a:pPr marL="0" indent="0">
              <a:buNone/>
            </a:pPr>
            <a:r>
              <a:rPr lang="en-GB" sz="1000" i="1" dirty="0"/>
              <a:t>The ABCD nationwide semaglutide audit is an independent audit supported by an unrestricted grant from Novo Nordisk</a:t>
            </a:r>
            <a:endParaRPr lang="en-GB" sz="1000" b="1" i="1" dirty="0"/>
          </a:p>
        </p:txBody>
      </p:sp>
      <p:sp>
        <p:nvSpPr>
          <p:cNvPr id="6" name="Rounded Rectangle 5">
            <a:extLst>
              <a:ext uri="{FF2B5EF4-FFF2-40B4-BE49-F238E27FC236}">
                <a16:creationId xmlns:a16="http://schemas.microsoft.com/office/drawing/2014/main" id="{EC392423-E31A-6F5A-CB69-40887F998442}"/>
              </a:ext>
            </a:extLst>
          </p:cNvPr>
          <p:cNvSpPr/>
          <p:nvPr/>
        </p:nvSpPr>
        <p:spPr>
          <a:xfrm>
            <a:off x="273224" y="771550"/>
            <a:ext cx="4032448"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Participate: </a:t>
            </a:r>
            <a:r>
              <a:rPr lang="en-US" dirty="0" err="1"/>
              <a:t>abcd.care</a:t>
            </a:r>
            <a:r>
              <a:rPr lang="en-US" dirty="0"/>
              <a:t>/ABCD-nationwide-audits</a:t>
            </a:r>
          </a:p>
        </p:txBody>
      </p:sp>
    </p:spTree>
    <p:extLst>
      <p:ext uri="{BB962C8B-B14F-4D97-AF65-F5344CB8AC3E}">
        <p14:creationId xmlns:p14="http://schemas.microsoft.com/office/powerpoint/2010/main" val="1881956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a:t>Disclosures</a:t>
            </a:r>
          </a:p>
        </p:txBody>
      </p:sp>
      <p:sp>
        <p:nvSpPr>
          <p:cNvPr id="3" name="Content Placeholder 2"/>
          <p:cNvSpPr>
            <a:spLocks noGrp="1"/>
          </p:cNvSpPr>
          <p:nvPr>
            <p:ph idx="1"/>
          </p:nvPr>
        </p:nvSpPr>
        <p:spPr/>
        <p:txBody>
          <a:bodyPr>
            <a:normAutofit/>
          </a:bodyPr>
          <a:lstStyle/>
          <a:p>
            <a:endParaRPr lang="en-GB" sz="2000" dirty="0"/>
          </a:p>
        </p:txBody>
      </p:sp>
    </p:spTree>
    <p:extLst>
      <p:ext uri="{BB962C8B-B14F-4D97-AF65-F5344CB8AC3E}">
        <p14:creationId xmlns:p14="http://schemas.microsoft.com/office/powerpoint/2010/main" val="1956282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a:solidFill>
                  <a:srgbClr val="0070C0"/>
                </a:solidFill>
              </a:rPr>
              <a:t>The ABCD audit programmes…</a:t>
            </a:r>
          </a:p>
        </p:txBody>
      </p:sp>
      <p:sp>
        <p:nvSpPr>
          <p:cNvPr id="4" name="TextBox 3"/>
          <p:cNvSpPr txBox="1"/>
          <p:nvPr/>
        </p:nvSpPr>
        <p:spPr>
          <a:xfrm>
            <a:off x="539553" y="1131590"/>
            <a:ext cx="7992887" cy="1477328"/>
          </a:xfrm>
          <a:prstGeom prst="rect">
            <a:avLst/>
          </a:prstGeom>
          <a:noFill/>
        </p:spPr>
        <p:txBody>
          <a:bodyPr wrap="square" rtlCol="0">
            <a:spAutoFit/>
          </a:bodyPr>
          <a:lstStyle/>
          <a:p>
            <a:pPr marL="285750" indent="-285750">
              <a:buFont typeface="Arial" panose="020B0604020202020204" pitchFamily="34" charset="0"/>
              <a:buChar char="•"/>
            </a:pPr>
            <a:r>
              <a:rPr lang="en-GB" dirty="0"/>
              <a:t>The Semaglutide audit first audit launched in </a:t>
            </a:r>
            <a:r>
              <a:rPr lang="en-GB" b="1" dirty="0"/>
              <a:t>2019</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Aims:</a:t>
            </a:r>
          </a:p>
          <a:p>
            <a:pPr marL="742950" lvl="1" indent="-285750">
              <a:buFont typeface="Arial" panose="020B0604020202020204" pitchFamily="34" charset="0"/>
              <a:buChar char="•"/>
            </a:pPr>
            <a:r>
              <a:rPr lang="en-GB" dirty="0"/>
              <a:t>To collect anonymised routine clinical data for patients taking semaglutide in order to provide real-world data on it’s use</a:t>
            </a:r>
          </a:p>
        </p:txBody>
      </p:sp>
      <p:pic>
        <p:nvPicPr>
          <p:cNvPr id="3" name="Picture 2" descr="Image result for abcd diabetes logo">
            <a:extLst>
              <a:ext uri="{FF2B5EF4-FFF2-40B4-BE49-F238E27FC236}">
                <a16:creationId xmlns:a16="http://schemas.microsoft.com/office/drawing/2014/main" id="{C6DF1C75-4AE9-E3A9-F23F-A275900A50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8227" y="3482024"/>
            <a:ext cx="2382251" cy="1484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941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a:solidFill>
                  <a:srgbClr val="0070C0"/>
                </a:solidFill>
              </a:rPr>
              <a:t>Methods</a:t>
            </a:r>
          </a:p>
        </p:txBody>
      </p:sp>
      <p:sp>
        <p:nvSpPr>
          <p:cNvPr id="4" name="TextBox 3"/>
          <p:cNvSpPr txBox="1"/>
          <p:nvPr/>
        </p:nvSpPr>
        <p:spPr>
          <a:xfrm>
            <a:off x="547238" y="987574"/>
            <a:ext cx="7992887" cy="3046988"/>
          </a:xfrm>
          <a:prstGeom prst="rect">
            <a:avLst/>
          </a:prstGeom>
          <a:noFill/>
        </p:spPr>
        <p:txBody>
          <a:bodyPr wrap="square" rtlCol="0">
            <a:spAutoFit/>
          </a:bodyPr>
          <a:lstStyle/>
          <a:p>
            <a:pPr marL="285750" indent="-285750">
              <a:buFont typeface="Arial" panose="020B0604020202020204" pitchFamily="34" charset="0"/>
              <a:buChar char="•"/>
            </a:pPr>
            <a:r>
              <a:rPr lang="en-GB" dirty="0"/>
              <a:t>Data from UK centres within the ABCD audit</a:t>
            </a:r>
          </a:p>
          <a:p>
            <a:pPr marL="285750" indent="-285750">
              <a:buFont typeface="Arial" panose="020B0604020202020204" pitchFamily="34" charset="0"/>
              <a:buChar char="•"/>
            </a:pPr>
            <a:r>
              <a:rPr lang="en-GB" dirty="0"/>
              <a:t>Those with baseline data and relevant follow-up data were included in the analysis:</a:t>
            </a:r>
          </a:p>
          <a:p>
            <a:pPr marL="742950" lvl="1" indent="-285750">
              <a:buFont typeface="Arial" panose="020B0604020202020204" pitchFamily="34" charset="0"/>
              <a:buChar char="•"/>
            </a:pPr>
            <a:r>
              <a:rPr lang="en-GB" dirty="0"/>
              <a:t>first return - 3-9 months </a:t>
            </a:r>
          </a:p>
          <a:p>
            <a:pPr marL="742950" lvl="1" indent="-285750">
              <a:buFont typeface="Arial" panose="020B0604020202020204" pitchFamily="34" charset="0"/>
              <a:buChar char="•"/>
            </a:pPr>
            <a:r>
              <a:rPr lang="en-GB" dirty="0"/>
              <a:t>second return - 9-15 months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Total of 797 patients included</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Analysis conducted in Stata 16 using paired t-tests</a:t>
            </a:r>
          </a:p>
          <a:p>
            <a:pPr marL="742950" lvl="1" indent="-285750">
              <a:buFont typeface="Arial" panose="020B0604020202020204" pitchFamily="34" charset="0"/>
              <a:buChar char="•"/>
            </a:pPr>
            <a:endParaRPr lang="en-GB" dirty="0"/>
          </a:p>
          <a:p>
            <a:pPr marL="742950" lvl="1" indent="-285750">
              <a:buFont typeface="Arial" panose="020B0604020202020204" pitchFamily="34" charset="0"/>
              <a:buChar char="•"/>
            </a:pPr>
            <a:endParaRPr lang="en-GB" baseline="30000" dirty="0"/>
          </a:p>
        </p:txBody>
      </p:sp>
      <p:pic>
        <p:nvPicPr>
          <p:cNvPr id="3" name="Picture 2" descr="Image result for abcd diabetes logo">
            <a:extLst>
              <a:ext uri="{FF2B5EF4-FFF2-40B4-BE49-F238E27FC236}">
                <a16:creationId xmlns:a16="http://schemas.microsoft.com/office/drawing/2014/main" id="{6D65DB71-4443-8155-1A60-49C75AB757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8227" y="3482024"/>
            <a:ext cx="2382251" cy="1484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425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476" y="199825"/>
            <a:ext cx="8229600" cy="857250"/>
          </a:xfrm>
        </p:spPr>
        <p:txBody>
          <a:bodyPr>
            <a:normAutofit/>
          </a:bodyPr>
          <a:lstStyle/>
          <a:p>
            <a:pPr algn="l"/>
            <a:r>
              <a:rPr lang="en-GB" sz="2800" b="1" dirty="0">
                <a:solidFill>
                  <a:srgbClr val="0070C0"/>
                </a:solidFill>
              </a:rPr>
              <a:t>Baseline characteristics</a:t>
            </a:r>
          </a:p>
        </p:txBody>
      </p:sp>
      <p:pic>
        <p:nvPicPr>
          <p:cNvPr id="4" name="Picture 3">
            <a:extLst>
              <a:ext uri="{FF2B5EF4-FFF2-40B4-BE49-F238E27FC236}">
                <a16:creationId xmlns:a16="http://schemas.microsoft.com/office/drawing/2014/main" id="{6A7CDE7D-ACFB-F8B8-928B-FCB7D327ECAA}"/>
              </a:ext>
            </a:extLst>
          </p:cNvPr>
          <p:cNvPicPr>
            <a:picLocks noChangeAspect="1"/>
          </p:cNvPicPr>
          <p:nvPr/>
        </p:nvPicPr>
        <p:blipFill>
          <a:blip r:embed="rId2"/>
          <a:stretch>
            <a:fillRect/>
          </a:stretch>
        </p:blipFill>
        <p:spPr>
          <a:xfrm>
            <a:off x="493767" y="1419622"/>
            <a:ext cx="8156466" cy="2589634"/>
          </a:xfrm>
          <a:prstGeom prst="rect">
            <a:avLst/>
          </a:prstGeom>
        </p:spPr>
      </p:pic>
    </p:spTree>
    <p:extLst>
      <p:ext uri="{BB962C8B-B14F-4D97-AF65-F5344CB8AC3E}">
        <p14:creationId xmlns:p14="http://schemas.microsoft.com/office/powerpoint/2010/main" val="4028787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63800" y="164306"/>
            <a:ext cx="8229600" cy="857250"/>
          </a:xfrm>
        </p:spPr>
        <p:txBody>
          <a:bodyPr>
            <a:normAutofit/>
          </a:bodyPr>
          <a:lstStyle/>
          <a:p>
            <a:pPr algn="l"/>
            <a:r>
              <a:rPr lang="en-GB" sz="2800" b="1" dirty="0">
                <a:solidFill>
                  <a:srgbClr val="0070C0"/>
                </a:solidFill>
              </a:rPr>
              <a:t>Figure – Weight change</a:t>
            </a:r>
          </a:p>
        </p:txBody>
      </p:sp>
      <p:sp>
        <p:nvSpPr>
          <p:cNvPr id="5" name="TextBox 4">
            <a:extLst>
              <a:ext uri="{FF2B5EF4-FFF2-40B4-BE49-F238E27FC236}">
                <a16:creationId xmlns:a16="http://schemas.microsoft.com/office/drawing/2014/main" id="{14E901B4-C3C6-D945-AFD4-298235FCDBF8}"/>
              </a:ext>
            </a:extLst>
          </p:cNvPr>
          <p:cNvSpPr txBox="1"/>
          <p:nvPr/>
        </p:nvSpPr>
        <p:spPr>
          <a:xfrm>
            <a:off x="179512" y="3905588"/>
            <a:ext cx="3729914" cy="1415772"/>
          </a:xfrm>
          <a:prstGeom prst="rect">
            <a:avLst/>
          </a:prstGeom>
          <a:noFill/>
        </p:spPr>
        <p:txBody>
          <a:bodyPr wrap="square" rtlCol="0">
            <a:spAutoFit/>
          </a:bodyPr>
          <a:lstStyle/>
          <a:p>
            <a:pPr lvl="1"/>
            <a:endParaRPr lang="en-US" sz="1600" dirty="0"/>
          </a:p>
          <a:p>
            <a:endParaRPr lang="en-US" sz="1600" dirty="0"/>
          </a:p>
          <a:p>
            <a:endParaRPr lang="en-US" sz="1200" dirty="0"/>
          </a:p>
          <a:p>
            <a:r>
              <a:rPr lang="en-US" sz="1200" dirty="0"/>
              <a:t>All results in figures significant to P&lt;0.05. Error bars showing 95% CI</a:t>
            </a:r>
          </a:p>
          <a:p>
            <a:endParaRPr lang="en-US" dirty="0"/>
          </a:p>
        </p:txBody>
      </p:sp>
      <p:graphicFrame>
        <p:nvGraphicFramePr>
          <p:cNvPr id="3" name="Chart 2">
            <a:extLst>
              <a:ext uri="{FF2B5EF4-FFF2-40B4-BE49-F238E27FC236}">
                <a16:creationId xmlns:a16="http://schemas.microsoft.com/office/drawing/2014/main" id="{B2331346-FC50-96BC-B36A-28B15A6643F5}"/>
              </a:ext>
            </a:extLst>
          </p:cNvPr>
          <p:cNvGraphicFramePr>
            <a:graphicFrameLocks/>
          </p:cNvGraphicFramePr>
          <p:nvPr>
            <p:extLst>
              <p:ext uri="{D42A27DB-BD31-4B8C-83A1-F6EECF244321}">
                <p14:modId xmlns:p14="http://schemas.microsoft.com/office/powerpoint/2010/main" val="440606699"/>
              </p:ext>
            </p:extLst>
          </p:nvPr>
        </p:nvGraphicFramePr>
        <p:xfrm>
          <a:off x="1800312" y="1021556"/>
          <a:ext cx="5543376" cy="32924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7747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a:solidFill>
                  <a:srgbClr val="0070C0"/>
                </a:solidFill>
              </a:rPr>
              <a:t>Figure – Weight change, naïve vs switch</a:t>
            </a:r>
          </a:p>
        </p:txBody>
      </p:sp>
      <p:sp>
        <p:nvSpPr>
          <p:cNvPr id="3" name="TextBox 2">
            <a:extLst>
              <a:ext uri="{FF2B5EF4-FFF2-40B4-BE49-F238E27FC236}">
                <a16:creationId xmlns:a16="http://schemas.microsoft.com/office/drawing/2014/main" id="{AF5D3049-D478-5CE3-7C19-A3A90A18BB2F}"/>
              </a:ext>
            </a:extLst>
          </p:cNvPr>
          <p:cNvSpPr txBox="1"/>
          <p:nvPr/>
        </p:nvSpPr>
        <p:spPr>
          <a:xfrm>
            <a:off x="179512" y="3905588"/>
            <a:ext cx="3729914" cy="1415772"/>
          </a:xfrm>
          <a:prstGeom prst="rect">
            <a:avLst/>
          </a:prstGeom>
          <a:noFill/>
        </p:spPr>
        <p:txBody>
          <a:bodyPr wrap="square" rtlCol="0">
            <a:spAutoFit/>
          </a:bodyPr>
          <a:lstStyle/>
          <a:p>
            <a:pPr lvl="1"/>
            <a:endParaRPr lang="en-US" sz="1600" dirty="0"/>
          </a:p>
          <a:p>
            <a:endParaRPr lang="en-US" sz="1600" dirty="0"/>
          </a:p>
          <a:p>
            <a:endParaRPr lang="en-US" sz="1200" dirty="0"/>
          </a:p>
          <a:p>
            <a:r>
              <a:rPr lang="en-US" sz="1200" dirty="0"/>
              <a:t>All results in figures significant to P&lt;0.05. Error bars showing 95% CI</a:t>
            </a:r>
          </a:p>
          <a:p>
            <a:endParaRPr lang="en-US" dirty="0"/>
          </a:p>
        </p:txBody>
      </p:sp>
      <p:graphicFrame>
        <p:nvGraphicFramePr>
          <p:cNvPr id="4" name="Chart 3">
            <a:extLst>
              <a:ext uri="{FF2B5EF4-FFF2-40B4-BE49-F238E27FC236}">
                <a16:creationId xmlns:a16="http://schemas.microsoft.com/office/drawing/2014/main" id="{996AECC9-E66B-3F4D-A218-52D42D7EDCC4}"/>
              </a:ext>
            </a:extLst>
          </p:cNvPr>
          <p:cNvGraphicFramePr>
            <a:graphicFrameLocks/>
          </p:cNvGraphicFramePr>
          <p:nvPr>
            <p:extLst>
              <p:ext uri="{D42A27DB-BD31-4B8C-83A1-F6EECF244321}">
                <p14:modId xmlns:p14="http://schemas.microsoft.com/office/powerpoint/2010/main" val="4284046444"/>
              </p:ext>
            </p:extLst>
          </p:nvPr>
        </p:nvGraphicFramePr>
        <p:xfrm>
          <a:off x="4139952" y="1203598"/>
          <a:ext cx="4318000" cy="29845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95AF7316-45DA-C14D-3991-FBBE2549778E}"/>
              </a:ext>
            </a:extLst>
          </p:cNvPr>
          <p:cNvSpPr txBox="1"/>
          <p:nvPr/>
        </p:nvSpPr>
        <p:spPr>
          <a:xfrm>
            <a:off x="395536" y="1134987"/>
            <a:ext cx="3297866" cy="4524315"/>
          </a:xfrm>
          <a:prstGeom prst="rect">
            <a:avLst/>
          </a:prstGeom>
          <a:noFill/>
        </p:spPr>
        <p:txBody>
          <a:bodyPr wrap="square" rtlCol="0">
            <a:spAutoFit/>
          </a:bodyPr>
          <a:lstStyle/>
          <a:p>
            <a:pPr marL="285750" indent="-285750">
              <a:buFont typeface="Arial" panose="020B0604020202020204" pitchFamily="34" charset="0"/>
              <a:buChar char="•"/>
            </a:pPr>
            <a:r>
              <a:rPr lang="en-GB" sz="1600" dirty="0"/>
              <a:t>In GLP1RA naïve individuals weight reductions were:</a:t>
            </a:r>
            <a:endParaRPr lang="en-GB" sz="1400" dirty="0"/>
          </a:p>
          <a:p>
            <a:pPr marL="742950" lvl="1" indent="-285750">
              <a:buFont typeface="Arial" panose="020B0604020202020204" pitchFamily="34" charset="0"/>
              <a:buChar char="•"/>
            </a:pPr>
            <a:r>
              <a:rPr lang="en-GB" sz="1400" dirty="0"/>
              <a:t>2.2kg (95% CI 1.1-3.3, p&lt;0.0001) greater at 6-months </a:t>
            </a:r>
          </a:p>
          <a:p>
            <a:pPr marL="742950" lvl="1" indent="-285750">
              <a:buFont typeface="Arial" panose="020B0604020202020204" pitchFamily="34" charset="0"/>
              <a:buChar char="•"/>
            </a:pPr>
            <a:r>
              <a:rPr lang="en-GB" sz="1400" dirty="0"/>
              <a:t>No statistical significance was noted between these groups at 12-months (p=0.07)</a:t>
            </a:r>
          </a:p>
          <a:p>
            <a:pPr marL="742950" lvl="1"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For both groups over time</a:t>
            </a:r>
          </a:p>
          <a:p>
            <a:pPr marL="742950" lvl="1" indent="-285750">
              <a:buFont typeface="Arial" panose="020B0604020202020204" pitchFamily="34" charset="0"/>
              <a:buChar char="•"/>
            </a:pPr>
            <a:r>
              <a:rPr lang="en-GB" sz="1400" dirty="0"/>
              <a:t>Significant differences between baseline and 6- and 12-months (P&lt;0.001 for both)</a:t>
            </a:r>
          </a:p>
          <a:p>
            <a:pPr marL="742950" lvl="1" indent="-285750">
              <a:buFont typeface="Arial" panose="020B0604020202020204" pitchFamily="34" charset="0"/>
              <a:buChar char="•"/>
            </a:pPr>
            <a:r>
              <a:rPr lang="en-GB" sz="1400" dirty="0"/>
              <a:t>No further significant difference between 6- and 12- months</a:t>
            </a:r>
          </a:p>
          <a:p>
            <a:pPr marL="285750" indent="-285750">
              <a:buFont typeface="Arial" panose="020B0604020202020204" pitchFamily="34" charset="0"/>
              <a:buChar char="•"/>
            </a:pPr>
            <a:endParaRPr lang="en-GB" sz="1400" dirty="0"/>
          </a:p>
          <a:p>
            <a:pPr marL="742950" lvl="1"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sz="1400" dirty="0"/>
          </a:p>
          <a:p>
            <a:pPr marL="742950" lvl="1" indent="-285750">
              <a:buFont typeface="Arial" panose="020B0604020202020204" pitchFamily="34" charset="0"/>
              <a:buChar char="•"/>
            </a:pPr>
            <a:endParaRPr lang="en-GB" sz="1400" dirty="0"/>
          </a:p>
          <a:p>
            <a:pPr marL="742950" lvl="1"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US" dirty="0"/>
          </a:p>
        </p:txBody>
      </p:sp>
      <p:sp>
        <p:nvSpPr>
          <p:cNvPr id="5" name="Rectangle 4">
            <a:extLst>
              <a:ext uri="{FF2B5EF4-FFF2-40B4-BE49-F238E27FC236}">
                <a16:creationId xmlns:a16="http://schemas.microsoft.com/office/drawing/2014/main" id="{469E3902-169B-1A52-750B-2BAB13854D5D}"/>
              </a:ext>
            </a:extLst>
          </p:cNvPr>
          <p:cNvSpPr/>
          <p:nvPr/>
        </p:nvSpPr>
        <p:spPr>
          <a:xfrm>
            <a:off x="6433864" y="4328467"/>
            <a:ext cx="1882552" cy="576064"/>
          </a:xfrm>
          <a:prstGeom prst="rect">
            <a:avLst/>
          </a:prstGeom>
          <a:solidFill>
            <a:schemeClr val="tx2">
              <a:lumMod val="40000"/>
              <a:lumOff val="6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GLP1RA Naive</a:t>
            </a:r>
          </a:p>
        </p:txBody>
      </p:sp>
      <p:sp>
        <p:nvSpPr>
          <p:cNvPr id="7" name="Rectangle 6">
            <a:extLst>
              <a:ext uri="{FF2B5EF4-FFF2-40B4-BE49-F238E27FC236}">
                <a16:creationId xmlns:a16="http://schemas.microsoft.com/office/drawing/2014/main" id="{E7B082E3-03A8-4BE3-19D9-76EB304B5E09}"/>
              </a:ext>
            </a:extLst>
          </p:cNvPr>
          <p:cNvSpPr/>
          <p:nvPr/>
        </p:nvSpPr>
        <p:spPr>
          <a:xfrm>
            <a:off x="4428821" y="4324289"/>
            <a:ext cx="1882552" cy="57606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85000"/>
                    <a:lumOff val="15000"/>
                  </a:schemeClr>
                </a:solidFill>
              </a:rPr>
              <a:t>GLP1RA Switch</a:t>
            </a:r>
          </a:p>
        </p:txBody>
      </p:sp>
      <p:sp>
        <p:nvSpPr>
          <p:cNvPr id="8" name="TextBox 7">
            <a:extLst>
              <a:ext uri="{FF2B5EF4-FFF2-40B4-BE49-F238E27FC236}">
                <a16:creationId xmlns:a16="http://schemas.microsoft.com/office/drawing/2014/main" id="{8F43439B-4036-9129-84BA-4D7542D8FA04}"/>
              </a:ext>
            </a:extLst>
          </p:cNvPr>
          <p:cNvSpPr txBox="1"/>
          <p:nvPr/>
        </p:nvSpPr>
        <p:spPr>
          <a:xfrm>
            <a:off x="4800859" y="2402473"/>
            <a:ext cx="707245" cy="338554"/>
          </a:xfrm>
          <a:prstGeom prst="rect">
            <a:avLst/>
          </a:prstGeom>
          <a:noFill/>
        </p:spPr>
        <p:txBody>
          <a:bodyPr wrap="none" rtlCol="0">
            <a:spAutoFit/>
          </a:bodyPr>
          <a:lstStyle/>
          <a:p>
            <a:r>
              <a:rPr lang="en-US" sz="1600" dirty="0">
                <a:solidFill>
                  <a:schemeClr val="tx1">
                    <a:lumMod val="75000"/>
                    <a:lumOff val="25000"/>
                  </a:schemeClr>
                </a:solidFill>
              </a:rPr>
              <a:t>n=489</a:t>
            </a:r>
          </a:p>
        </p:txBody>
      </p:sp>
      <p:sp>
        <p:nvSpPr>
          <p:cNvPr id="9" name="TextBox 8">
            <a:extLst>
              <a:ext uri="{FF2B5EF4-FFF2-40B4-BE49-F238E27FC236}">
                <a16:creationId xmlns:a16="http://schemas.microsoft.com/office/drawing/2014/main" id="{4917369B-24BD-94DF-1757-97004B7B45A7}"/>
              </a:ext>
            </a:extLst>
          </p:cNvPr>
          <p:cNvSpPr txBox="1"/>
          <p:nvPr/>
        </p:nvSpPr>
        <p:spPr>
          <a:xfrm>
            <a:off x="5385494" y="2934017"/>
            <a:ext cx="707245" cy="338554"/>
          </a:xfrm>
          <a:prstGeom prst="rect">
            <a:avLst/>
          </a:prstGeom>
          <a:noFill/>
        </p:spPr>
        <p:txBody>
          <a:bodyPr wrap="none" rtlCol="0">
            <a:spAutoFit/>
          </a:bodyPr>
          <a:lstStyle/>
          <a:p>
            <a:r>
              <a:rPr lang="en-US" sz="1600" dirty="0">
                <a:solidFill>
                  <a:schemeClr val="tx1">
                    <a:lumMod val="75000"/>
                    <a:lumOff val="25000"/>
                  </a:schemeClr>
                </a:solidFill>
              </a:rPr>
              <a:t>n=173</a:t>
            </a:r>
          </a:p>
        </p:txBody>
      </p:sp>
      <p:sp>
        <p:nvSpPr>
          <p:cNvPr id="10" name="TextBox 9">
            <a:extLst>
              <a:ext uri="{FF2B5EF4-FFF2-40B4-BE49-F238E27FC236}">
                <a16:creationId xmlns:a16="http://schemas.microsoft.com/office/drawing/2014/main" id="{161B4078-4FF6-EAF1-58D2-17F63CD5DF00}"/>
              </a:ext>
            </a:extLst>
          </p:cNvPr>
          <p:cNvSpPr txBox="1"/>
          <p:nvPr/>
        </p:nvSpPr>
        <p:spPr>
          <a:xfrm>
            <a:off x="7353326" y="3770625"/>
            <a:ext cx="603050" cy="338554"/>
          </a:xfrm>
          <a:prstGeom prst="rect">
            <a:avLst/>
          </a:prstGeom>
          <a:noFill/>
        </p:spPr>
        <p:txBody>
          <a:bodyPr wrap="none" rtlCol="0">
            <a:spAutoFit/>
          </a:bodyPr>
          <a:lstStyle/>
          <a:p>
            <a:r>
              <a:rPr lang="en-US" sz="1600" dirty="0">
                <a:solidFill>
                  <a:schemeClr val="tx1">
                    <a:lumMod val="75000"/>
                    <a:lumOff val="25000"/>
                  </a:schemeClr>
                </a:solidFill>
              </a:rPr>
              <a:t>n=94</a:t>
            </a:r>
          </a:p>
        </p:txBody>
      </p:sp>
      <p:sp>
        <p:nvSpPr>
          <p:cNvPr id="11" name="TextBox 10">
            <a:extLst>
              <a:ext uri="{FF2B5EF4-FFF2-40B4-BE49-F238E27FC236}">
                <a16:creationId xmlns:a16="http://schemas.microsoft.com/office/drawing/2014/main" id="{6B8C1B1E-643E-8575-40EE-9095A8348A1D}"/>
              </a:ext>
            </a:extLst>
          </p:cNvPr>
          <p:cNvSpPr txBox="1"/>
          <p:nvPr/>
        </p:nvSpPr>
        <p:spPr>
          <a:xfrm>
            <a:off x="6732240" y="2934017"/>
            <a:ext cx="707245" cy="338554"/>
          </a:xfrm>
          <a:prstGeom prst="rect">
            <a:avLst/>
          </a:prstGeom>
          <a:noFill/>
        </p:spPr>
        <p:txBody>
          <a:bodyPr wrap="none" rtlCol="0">
            <a:spAutoFit/>
          </a:bodyPr>
          <a:lstStyle/>
          <a:p>
            <a:r>
              <a:rPr lang="en-US" sz="1600" dirty="0">
                <a:solidFill>
                  <a:schemeClr val="tx1">
                    <a:lumMod val="75000"/>
                    <a:lumOff val="25000"/>
                  </a:schemeClr>
                </a:solidFill>
              </a:rPr>
              <a:t>n=199</a:t>
            </a:r>
          </a:p>
        </p:txBody>
      </p:sp>
    </p:spTree>
    <p:extLst>
      <p:ext uri="{BB962C8B-B14F-4D97-AF65-F5344CB8AC3E}">
        <p14:creationId xmlns:p14="http://schemas.microsoft.com/office/powerpoint/2010/main" val="3683664424"/>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63800" y="164306"/>
            <a:ext cx="8229600" cy="857250"/>
          </a:xfrm>
        </p:spPr>
        <p:txBody>
          <a:bodyPr>
            <a:normAutofit/>
          </a:bodyPr>
          <a:lstStyle/>
          <a:p>
            <a:pPr algn="l"/>
            <a:r>
              <a:rPr lang="en-GB" sz="2800" b="1" dirty="0">
                <a:solidFill>
                  <a:srgbClr val="0070C0"/>
                </a:solidFill>
              </a:rPr>
              <a:t>Figure – HbA1c change</a:t>
            </a:r>
          </a:p>
        </p:txBody>
      </p:sp>
      <p:sp>
        <p:nvSpPr>
          <p:cNvPr id="5" name="TextBox 4">
            <a:extLst>
              <a:ext uri="{FF2B5EF4-FFF2-40B4-BE49-F238E27FC236}">
                <a16:creationId xmlns:a16="http://schemas.microsoft.com/office/drawing/2014/main" id="{14E901B4-C3C6-D945-AFD4-298235FCDBF8}"/>
              </a:ext>
            </a:extLst>
          </p:cNvPr>
          <p:cNvSpPr txBox="1"/>
          <p:nvPr/>
        </p:nvSpPr>
        <p:spPr>
          <a:xfrm>
            <a:off x="179512" y="3905588"/>
            <a:ext cx="3729914" cy="1415772"/>
          </a:xfrm>
          <a:prstGeom prst="rect">
            <a:avLst/>
          </a:prstGeom>
          <a:noFill/>
        </p:spPr>
        <p:txBody>
          <a:bodyPr wrap="square" rtlCol="0">
            <a:spAutoFit/>
          </a:bodyPr>
          <a:lstStyle/>
          <a:p>
            <a:pPr lvl="1"/>
            <a:endParaRPr lang="en-US" sz="1600" dirty="0"/>
          </a:p>
          <a:p>
            <a:endParaRPr lang="en-US" sz="1600" dirty="0"/>
          </a:p>
          <a:p>
            <a:endParaRPr lang="en-US" sz="1200" dirty="0"/>
          </a:p>
          <a:p>
            <a:r>
              <a:rPr lang="en-US" sz="1200" dirty="0"/>
              <a:t>All results in figures significant to P&lt;0.05. Error bars showing 95% CI</a:t>
            </a:r>
          </a:p>
          <a:p>
            <a:endParaRPr lang="en-US" dirty="0"/>
          </a:p>
        </p:txBody>
      </p:sp>
      <p:graphicFrame>
        <p:nvGraphicFramePr>
          <p:cNvPr id="4" name="Chart 3">
            <a:extLst>
              <a:ext uri="{FF2B5EF4-FFF2-40B4-BE49-F238E27FC236}">
                <a16:creationId xmlns:a16="http://schemas.microsoft.com/office/drawing/2014/main" id="{E1E914C6-6C74-C749-8CAC-458D5534D15A}"/>
              </a:ext>
            </a:extLst>
          </p:cNvPr>
          <p:cNvGraphicFramePr>
            <a:graphicFrameLocks/>
          </p:cNvGraphicFramePr>
          <p:nvPr/>
        </p:nvGraphicFramePr>
        <p:xfrm>
          <a:off x="2413000" y="1079500"/>
          <a:ext cx="4318000" cy="29845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9452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a:solidFill>
                  <a:srgbClr val="0070C0"/>
                </a:solidFill>
              </a:rPr>
              <a:t>Figures 4 – HbA1c change, naïve vs switch</a:t>
            </a:r>
          </a:p>
        </p:txBody>
      </p:sp>
      <p:sp>
        <p:nvSpPr>
          <p:cNvPr id="3" name="TextBox 2">
            <a:extLst>
              <a:ext uri="{FF2B5EF4-FFF2-40B4-BE49-F238E27FC236}">
                <a16:creationId xmlns:a16="http://schemas.microsoft.com/office/drawing/2014/main" id="{AF5D3049-D478-5CE3-7C19-A3A90A18BB2F}"/>
              </a:ext>
            </a:extLst>
          </p:cNvPr>
          <p:cNvSpPr txBox="1"/>
          <p:nvPr/>
        </p:nvSpPr>
        <p:spPr>
          <a:xfrm>
            <a:off x="179512" y="3905588"/>
            <a:ext cx="3729914" cy="1415772"/>
          </a:xfrm>
          <a:prstGeom prst="rect">
            <a:avLst/>
          </a:prstGeom>
          <a:noFill/>
        </p:spPr>
        <p:txBody>
          <a:bodyPr wrap="square" rtlCol="0">
            <a:spAutoFit/>
          </a:bodyPr>
          <a:lstStyle/>
          <a:p>
            <a:pPr lvl="1"/>
            <a:endParaRPr lang="en-US" sz="1600" dirty="0"/>
          </a:p>
          <a:p>
            <a:endParaRPr lang="en-US" sz="1600" dirty="0"/>
          </a:p>
          <a:p>
            <a:endParaRPr lang="en-US" sz="1200" dirty="0"/>
          </a:p>
          <a:p>
            <a:r>
              <a:rPr lang="en-US" sz="1200" dirty="0"/>
              <a:t>All results in figures significant to P&lt;0.05. Error bars showing 95% CI</a:t>
            </a:r>
          </a:p>
          <a:p>
            <a:endParaRPr lang="en-US" dirty="0"/>
          </a:p>
        </p:txBody>
      </p:sp>
      <p:sp>
        <p:nvSpPr>
          <p:cNvPr id="6" name="TextBox 5">
            <a:extLst>
              <a:ext uri="{FF2B5EF4-FFF2-40B4-BE49-F238E27FC236}">
                <a16:creationId xmlns:a16="http://schemas.microsoft.com/office/drawing/2014/main" id="{95AF7316-45DA-C14D-3991-FBBE2549778E}"/>
              </a:ext>
            </a:extLst>
          </p:cNvPr>
          <p:cNvSpPr txBox="1"/>
          <p:nvPr/>
        </p:nvSpPr>
        <p:spPr>
          <a:xfrm>
            <a:off x="611560" y="1275606"/>
            <a:ext cx="3297866" cy="3231654"/>
          </a:xfrm>
          <a:prstGeom prst="rect">
            <a:avLst/>
          </a:prstGeom>
          <a:noFill/>
        </p:spPr>
        <p:txBody>
          <a:bodyPr wrap="square" rtlCol="0">
            <a:spAutoFit/>
          </a:bodyPr>
          <a:lstStyle/>
          <a:p>
            <a:pPr marL="285750" indent="-285750">
              <a:buFont typeface="Arial" panose="020B0604020202020204" pitchFamily="34" charset="0"/>
              <a:buChar char="•"/>
            </a:pPr>
            <a:r>
              <a:rPr lang="en-GB" sz="1600" dirty="0"/>
              <a:t>In GLP1RA naïve individuals HbA1c reductions were:</a:t>
            </a:r>
            <a:endParaRPr lang="en-GB" sz="1400" dirty="0"/>
          </a:p>
          <a:p>
            <a:pPr marL="742950" lvl="1" indent="-285750">
              <a:buFont typeface="Arial" panose="020B0604020202020204" pitchFamily="34" charset="0"/>
              <a:buChar char="•"/>
            </a:pPr>
            <a:r>
              <a:rPr lang="en-GB" sz="1400" dirty="0"/>
              <a:t>6.1mmol/mol (95% CI 3.0-9.1, p&lt;0.001)  greater at 6-months </a:t>
            </a:r>
          </a:p>
          <a:p>
            <a:pPr marL="742950" lvl="1" indent="-285750">
              <a:buFont typeface="Arial" panose="020B0604020202020204" pitchFamily="34" charset="0"/>
              <a:buChar char="•"/>
            </a:pPr>
            <a:r>
              <a:rPr lang="en-GB" sz="1400" dirty="0"/>
              <a:t>4.9mmol/mol (95%CI 0.3-9.4, p=0.036) greater by 12-months</a:t>
            </a:r>
          </a:p>
          <a:p>
            <a:pPr marL="742950" lvl="1" indent="-285750">
              <a:buFont typeface="Arial" panose="020B0604020202020204" pitchFamily="34" charset="0"/>
              <a:buChar char="•"/>
            </a:pPr>
            <a:endParaRPr lang="en-GB" sz="1400" dirty="0"/>
          </a:p>
          <a:p>
            <a:pPr marL="285750" indent="-285750">
              <a:buFont typeface="Arial" panose="020B0604020202020204" pitchFamily="34" charset="0"/>
              <a:buChar char="•"/>
            </a:pPr>
            <a:r>
              <a:rPr lang="en-GB" sz="1400" dirty="0"/>
              <a:t>For both groups over time</a:t>
            </a:r>
          </a:p>
          <a:p>
            <a:pPr marL="742950" lvl="1" indent="-285750">
              <a:buFont typeface="Arial" panose="020B0604020202020204" pitchFamily="34" charset="0"/>
              <a:buChar char="•"/>
            </a:pPr>
            <a:r>
              <a:rPr lang="en-GB" sz="1400" dirty="0"/>
              <a:t>Significant differences between baseline and 6- and 12-months (P&lt;0.001 for both)</a:t>
            </a:r>
          </a:p>
          <a:p>
            <a:pPr marL="742950" lvl="1" indent="-285750">
              <a:buFont typeface="Arial" panose="020B0604020202020204" pitchFamily="34" charset="0"/>
              <a:buChar char="•"/>
            </a:pPr>
            <a:r>
              <a:rPr lang="en-GB" sz="1400" dirty="0"/>
              <a:t>No further significant difference between 6- and 12- months</a:t>
            </a:r>
          </a:p>
          <a:p>
            <a:endParaRPr lang="en-US" dirty="0"/>
          </a:p>
        </p:txBody>
      </p:sp>
      <p:graphicFrame>
        <p:nvGraphicFramePr>
          <p:cNvPr id="5" name="Chart 4">
            <a:extLst>
              <a:ext uri="{FF2B5EF4-FFF2-40B4-BE49-F238E27FC236}">
                <a16:creationId xmlns:a16="http://schemas.microsoft.com/office/drawing/2014/main" id="{85ADFE82-7D1D-4D4A-B3A1-048635C26309}"/>
              </a:ext>
            </a:extLst>
          </p:cNvPr>
          <p:cNvGraphicFramePr>
            <a:graphicFrameLocks/>
          </p:cNvGraphicFramePr>
          <p:nvPr>
            <p:extLst>
              <p:ext uri="{D42A27DB-BD31-4B8C-83A1-F6EECF244321}">
                <p14:modId xmlns:p14="http://schemas.microsoft.com/office/powerpoint/2010/main" val="1470548654"/>
              </p:ext>
            </p:extLst>
          </p:nvPr>
        </p:nvGraphicFramePr>
        <p:xfrm>
          <a:off x="4179914" y="1008605"/>
          <a:ext cx="4318000" cy="3231654"/>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a:extLst>
              <a:ext uri="{FF2B5EF4-FFF2-40B4-BE49-F238E27FC236}">
                <a16:creationId xmlns:a16="http://schemas.microsoft.com/office/drawing/2014/main" id="{28A88F2A-CA3A-1476-3AC9-4CE76835A16E}"/>
              </a:ext>
            </a:extLst>
          </p:cNvPr>
          <p:cNvSpPr/>
          <p:nvPr/>
        </p:nvSpPr>
        <p:spPr>
          <a:xfrm>
            <a:off x="6433864" y="4328467"/>
            <a:ext cx="1882552" cy="576064"/>
          </a:xfrm>
          <a:prstGeom prst="rect">
            <a:avLst/>
          </a:prstGeom>
          <a:solidFill>
            <a:schemeClr val="tx2">
              <a:lumMod val="40000"/>
              <a:lumOff val="6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GLP1RA Naive</a:t>
            </a:r>
          </a:p>
        </p:txBody>
      </p:sp>
      <p:sp>
        <p:nvSpPr>
          <p:cNvPr id="7" name="Rectangle 6">
            <a:extLst>
              <a:ext uri="{FF2B5EF4-FFF2-40B4-BE49-F238E27FC236}">
                <a16:creationId xmlns:a16="http://schemas.microsoft.com/office/drawing/2014/main" id="{92E6A612-6631-D382-1940-CDDDCDCAB556}"/>
              </a:ext>
            </a:extLst>
          </p:cNvPr>
          <p:cNvSpPr/>
          <p:nvPr/>
        </p:nvSpPr>
        <p:spPr>
          <a:xfrm>
            <a:off x="4428821" y="4324289"/>
            <a:ext cx="1882552" cy="57606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lumMod val="85000"/>
                    <a:lumOff val="15000"/>
                  </a:schemeClr>
                </a:solidFill>
              </a:rPr>
              <a:t>GLP1RA Switch</a:t>
            </a:r>
          </a:p>
        </p:txBody>
      </p:sp>
      <p:sp>
        <p:nvSpPr>
          <p:cNvPr id="8" name="TextBox 7">
            <a:extLst>
              <a:ext uri="{FF2B5EF4-FFF2-40B4-BE49-F238E27FC236}">
                <a16:creationId xmlns:a16="http://schemas.microsoft.com/office/drawing/2014/main" id="{82E5CFC8-0512-4BB7-BE29-6EE3BFE5DAF2}"/>
              </a:ext>
            </a:extLst>
          </p:cNvPr>
          <p:cNvSpPr txBox="1"/>
          <p:nvPr/>
        </p:nvSpPr>
        <p:spPr>
          <a:xfrm>
            <a:off x="5160899" y="3075806"/>
            <a:ext cx="707245" cy="338554"/>
          </a:xfrm>
          <a:prstGeom prst="rect">
            <a:avLst/>
          </a:prstGeom>
          <a:noFill/>
        </p:spPr>
        <p:txBody>
          <a:bodyPr wrap="none" rtlCol="0">
            <a:spAutoFit/>
          </a:bodyPr>
          <a:lstStyle/>
          <a:p>
            <a:r>
              <a:rPr lang="en-US" sz="1600" dirty="0">
                <a:solidFill>
                  <a:schemeClr val="tx1">
                    <a:lumMod val="75000"/>
                    <a:lumOff val="25000"/>
                  </a:schemeClr>
                </a:solidFill>
              </a:rPr>
              <a:t>n=136</a:t>
            </a:r>
          </a:p>
        </p:txBody>
      </p:sp>
      <p:sp>
        <p:nvSpPr>
          <p:cNvPr id="9" name="TextBox 8">
            <a:extLst>
              <a:ext uri="{FF2B5EF4-FFF2-40B4-BE49-F238E27FC236}">
                <a16:creationId xmlns:a16="http://schemas.microsoft.com/office/drawing/2014/main" id="{EEFA9A39-D0B7-8D82-0680-B6DC8AB52B10}"/>
              </a:ext>
            </a:extLst>
          </p:cNvPr>
          <p:cNvSpPr txBox="1"/>
          <p:nvPr/>
        </p:nvSpPr>
        <p:spPr>
          <a:xfrm>
            <a:off x="5664955" y="3816277"/>
            <a:ext cx="707245" cy="338554"/>
          </a:xfrm>
          <a:prstGeom prst="rect">
            <a:avLst/>
          </a:prstGeom>
          <a:noFill/>
        </p:spPr>
        <p:txBody>
          <a:bodyPr wrap="none" rtlCol="0">
            <a:spAutoFit/>
          </a:bodyPr>
          <a:lstStyle/>
          <a:p>
            <a:r>
              <a:rPr lang="en-US" sz="1600" dirty="0">
                <a:solidFill>
                  <a:schemeClr val="tx1">
                    <a:lumMod val="75000"/>
                    <a:lumOff val="25000"/>
                  </a:schemeClr>
                </a:solidFill>
              </a:rPr>
              <a:t>n=364</a:t>
            </a:r>
          </a:p>
        </p:txBody>
      </p:sp>
      <p:sp>
        <p:nvSpPr>
          <p:cNvPr id="10" name="TextBox 9">
            <a:extLst>
              <a:ext uri="{FF2B5EF4-FFF2-40B4-BE49-F238E27FC236}">
                <a16:creationId xmlns:a16="http://schemas.microsoft.com/office/drawing/2014/main" id="{1A35795F-5B7B-351E-DDEE-F4C8A6458959}"/>
              </a:ext>
            </a:extLst>
          </p:cNvPr>
          <p:cNvSpPr txBox="1"/>
          <p:nvPr/>
        </p:nvSpPr>
        <p:spPr>
          <a:xfrm>
            <a:off x="6876256" y="3075806"/>
            <a:ext cx="603050" cy="338554"/>
          </a:xfrm>
          <a:prstGeom prst="rect">
            <a:avLst/>
          </a:prstGeom>
          <a:noFill/>
        </p:spPr>
        <p:txBody>
          <a:bodyPr wrap="none" rtlCol="0">
            <a:spAutoFit/>
          </a:bodyPr>
          <a:lstStyle/>
          <a:p>
            <a:r>
              <a:rPr lang="en-US" sz="1600" dirty="0">
                <a:solidFill>
                  <a:schemeClr val="tx1">
                    <a:lumMod val="75000"/>
                    <a:lumOff val="25000"/>
                  </a:schemeClr>
                </a:solidFill>
              </a:rPr>
              <a:t>n=79</a:t>
            </a:r>
          </a:p>
        </p:txBody>
      </p:sp>
      <p:sp>
        <p:nvSpPr>
          <p:cNvPr id="11" name="TextBox 10">
            <a:extLst>
              <a:ext uri="{FF2B5EF4-FFF2-40B4-BE49-F238E27FC236}">
                <a16:creationId xmlns:a16="http://schemas.microsoft.com/office/drawing/2014/main" id="{35D5A8CA-5506-A8AB-78B3-76E943BE6159}"/>
              </a:ext>
            </a:extLst>
          </p:cNvPr>
          <p:cNvSpPr txBox="1"/>
          <p:nvPr/>
        </p:nvSpPr>
        <p:spPr>
          <a:xfrm>
            <a:off x="7375140" y="3736311"/>
            <a:ext cx="707245" cy="338554"/>
          </a:xfrm>
          <a:prstGeom prst="rect">
            <a:avLst/>
          </a:prstGeom>
          <a:noFill/>
        </p:spPr>
        <p:txBody>
          <a:bodyPr wrap="none" rtlCol="0">
            <a:spAutoFit/>
          </a:bodyPr>
          <a:lstStyle/>
          <a:p>
            <a:r>
              <a:rPr lang="en-US" sz="1600" dirty="0">
                <a:solidFill>
                  <a:schemeClr val="tx1">
                    <a:lumMod val="75000"/>
                    <a:lumOff val="25000"/>
                  </a:schemeClr>
                </a:solidFill>
              </a:rPr>
              <a:t>n=138</a:t>
            </a:r>
          </a:p>
        </p:txBody>
      </p:sp>
    </p:spTree>
    <p:extLst>
      <p:ext uri="{BB962C8B-B14F-4D97-AF65-F5344CB8AC3E}">
        <p14:creationId xmlns:p14="http://schemas.microsoft.com/office/powerpoint/2010/main" val="910631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TotalTime>
  <Words>1149</Words>
  <Application>Microsoft Macintosh PowerPoint</Application>
  <PresentationFormat>On-screen Show (16:9)</PresentationFormat>
  <Paragraphs>135</Paragraphs>
  <Slides>12</Slides>
  <Notes>1</Notes>
  <HiddenSlides>3</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HbA1c and weight changes with semaglutide at 6- and 12-months post commencement: Updated results from the ABCD Semaglutide audit   </vt:lpstr>
      <vt:lpstr>Disclosures</vt:lpstr>
      <vt:lpstr>The ABCD audit programmes…</vt:lpstr>
      <vt:lpstr>Methods</vt:lpstr>
      <vt:lpstr>Baseline characteristics</vt:lpstr>
      <vt:lpstr>Figure – Weight change</vt:lpstr>
      <vt:lpstr>Figure – Weight change, naïve vs switch</vt:lpstr>
      <vt:lpstr>Figure – HbA1c change</vt:lpstr>
      <vt:lpstr>Figures 4 – HbA1c change, naïve vs switch</vt:lpstr>
      <vt:lpstr>Discussion</vt:lpstr>
      <vt:lpstr>Further work</vt:lpstr>
      <vt:lpstr>PowerPoint Presentation</vt:lpstr>
    </vt:vector>
  </TitlesOfParts>
  <Company>DHFT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1104-P Many Benefits of Empagliflozin Persist in Those with Reduced Renal Function: Updated Data from the Association of British Clinical Diabetologists (ABCD) Audit Programme</dc:title>
  <dc:creator>Thomas Crabtree</dc:creator>
  <cp:lastModifiedBy>Thomas Crabtree</cp:lastModifiedBy>
  <cp:revision>27</cp:revision>
  <dcterms:created xsi:type="dcterms:W3CDTF">2020-05-23T11:51:52Z</dcterms:created>
  <dcterms:modified xsi:type="dcterms:W3CDTF">2022-09-06T12:59:01Z</dcterms:modified>
</cp:coreProperties>
</file>