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72" r:id="rId5"/>
    <p:sldId id="261" r:id="rId6"/>
    <p:sldId id="273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22"/>
    <p:restoredTop sz="96327"/>
  </p:normalViewPr>
  <p:slideViewPr>
    <p:cSldViewPr snapToGrid="0" snapToObjects="1">
      <p:cViewPr varScale="1">
        <p:scale>
          <a:sx n="79" d="100"/>
          <a:sy n="79" d="100"/>
        </p:scale>
        <p:origin x="21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mascrabtree/Documents/PhD/Tech/DIY%20APS%20-%20Active/DIY%20Analysis/Fig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HbA1c!$K$2</c:f>
              <c:strCache>
                <c:ptCount val="1"/>
                <c:pt idx="0">
                  <c:v>TBR</c:v>
                </c:pt>
              </c:strCache>
            </c:strRef>
          </c:tx>
          <c:spPr>
            <a:solidFill>
              <a:srgbClr val="DA838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5136476426799009"/>
                  <c:y val="-5.6074766355140325E-2"/>
                </c:manualLayout>
              </c:layout>
              <c:tx>
                <c:rich>
                  <a:bodyPr/>
                  <a:lstStyle/>
                  <a:p>
                    <a:fld id="{D51A1255-3533-E348-B09A-131114C5D9DB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CAE-934F-8DC3-9C359AD150DE}"/>
                </c:ext>
              </c:extLst>
            </c:dLbl>
            <c:dLbl>
              <c:idx val="1"/>
              <c:layout>
                <c:manualLayout>
                  <c:x val="-0.15136476426799017"/>
                  <c:y val="-7.476635514018691E-2"/>
                </c:manualLayout>
              </c:layout>
              <c:tx>
                <c:rich>
                  <a:bodyPr/>
                  <a:lstStyle/>
                  <a:p>
                    <a:fld id="{419073BD-DD24-4F42-9577-38E8DB340220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AE-934F-8DC3-9C359AD150D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HbA1c!$L$1:$M$1</c:f>
              <c:strCache>
                <c:ptCount val="2"/>
                <c:pt idx="0">
                  <c:v>Baseline</c:v>
                </c:pt>
                <c:pt idx="1">
                  <c:v>FU</c:v>
                </c:pt>
              </c:strCache>
            </c:strRef>
          </c:cat>
          <c:val>
            <c:numRef>
              <c:f>HbA1c!$L$2:$M$2</c:f>
              <c:numCache>
                <c:formatCode>General</c:formatCode>
                <c:ptCount val="2"/>
                <c:pt idx="0">
                  <c:v>9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AE-934F-8DC3-9C359AD150DE}"/>
            </c:ext>
          </c:extLst>
        </c:ser>
        <c:ser>
          <c:idx val="1"/>
          <c:order val="1"/>
          <c:tx>
            <c:strRef>
              <c:f>HbA1c!$K$3</c:f>
              <c:strCache>
                <c:ptCount val="1"/>
                <c:pt idx="0">
                  <c:v>TIR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FEC3859-676C-104C-8893-FA7B68DF14AA}" type="VALUE">
                      <a:rPr lang="en-US" sz="1400"/>
                      <a:pPr/>
                      <a:t>[VALUE]</a:t>
                    </a:fld>
                    <a:r>
                      <a:rPr lang="en-US" sz="140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AE-934F-8DC3-9C359AD150D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7E1AD80-52FF-6142-983A-85E49F78B1EC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CAE-934F-8DC3-9C359AD150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HbA1c!$L$1:$M$1</c:f>
              <c:strCache>
                <c:ptCount val="2"/>
                <c:pt idx="0">
                  <c:v>Baseline</c:v>
                </c:pt>
                <c:pt idx="1">
                  <c:v>FU</c:v>
                </c:pt>
              </c:strCache>
            </c:strRef>
          </c:cat>
          <c:val>
            <c:numRef>
              <c:f>HbA1c!$L$3:$M$3</c:f>
              <c:numCache>
                <c:formatCode>General</c:formatCode>
                <c:ptCount val="2"/>
                <c:pt idx="0">
                  <c:v>56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AE-934F-8DC3-9C359AD150DE}"/>
            </c:ext>
          </c:extLst>
        </c:ser>
        <c:ser>
          <c:idx val="2"/>
          <c:order val="2"/>
          <c:tx>
            <c:strRef>
              <c:f>HbA1c!$K$4</c:f>
              <c:strCache>
                <c:ptCount val="1"/>
                <c:pt idx="0">
                  <c:v>TAR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01E8095-BBC3-F440-B8C1-67E2515585BF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CAE-934F-8DC3-9C359AD150D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E4ECD8E-0E76-7A43-BB9B-604288FB139B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CAE-934F-8DC3-9C359AD150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HbA1c!$L$1:$M$1</c:f>
              <c:strCache>
                <c:ptCount val="2"/>
                <c:pt idx="0">
                  <c:v>Baseline</c:v>
                </c:pt>
                <c:pt idx="1">
                  <c:v>FU</c:v>
                </c:pt>
              </c:strCache>
            </c:strRef>
          </c:cat>
          <c:val>
            <c:numRef>
              <c:f>HbA1c!$L$4:$M$4</c:f>
              <c:numCache>
                <c:formatCode>General</c:formatCode>
                <c:ptCount val="2"/>
                <c:pt idx="0">
                  <c:v>35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AE-934F-8DC3-9C359AD15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6298975"/>
        <c:axId val="1475869023"/>
      </c:barChart>
      <c:catAx>
        <c:axId val="1476298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5869023"/>
        <c:crosses val="autoZero"/>
        <c:auto val="1"/>
        <c:lblAlgn val="ctr"/>
        <c:lblOffset val="100"/>
        <c:noMultiLvlLbl val="0"/>
      </c:catAx>
      <c:valAx>
        <c:axId val="147586902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/>
                  <a:t>Time</a:t>
                </a:r>
                <a:r>
                  <a:rPr lang="en-GB" sz="1800" baseline="0"/>
                  <a:t> in range, %</a:t>
                </a:r>
                <a:endParaRPr lang="en-GB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bg2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6298975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534E2-B9E9-FC46-95B1-D5E3AC86BB94}" type="doc">
      <dgm:prSet loTypeId="urn:microsoft.com/office/officeart/2005/8/layout/process2" loCatId="" qsTypeId="urn:microsoft.com/office/officeart/2005/8/quickstyle/simple1" qsCatId="simple" csTypeId="urn:microsoft.com/office/officeart/2005/8/colors/accent1_2" csCatId="accent1" phldr="1"/>
      <dgm:spPr/>
    </dgm:pt>
    <dgm:pt modelId="{5A620F6A-8859-1849-B349-93DED1AA43CE}">
      <dgm:prSet phldrT="[Text]" custT="1"/>
      <dgm:spPr>
        <a:solidFill>
          <a:srgbClr val="B0005B"/>
        </a:solidFill>
      </dgm:spPr>
      <dgm:t>
        <a:bodyPr/>
        <a:lstStyle/>
        <a:p>
          <a:r>
            <a:rPr lang="en-GB" sz="2000" dirty="0"/>
            <a:t>Data captured in routine clinic appointments</a:t>
          </a:r>
        </a:p>
      </dgm:t>
    </dgm:pt>
    <dgm:pt modelId="{0449E9A5-8A04-9043-9244-767C5E03D62E}" type="parTrans" cxnId="{544B0346-956C-6E49-8CB8-52CACE430520}">
      <dgm:prSet/>
      <dgm:spPr/>
      <dgm:t>
        <a:bodyPr/>
        <a:lstStyle/>
        <a:p>
          <a:endParaRPr lang="en-GB"/>
        </a:p>
      </dgm:t>
    </dgm:pt>
    <dgm:pt modelId="{BD547BEC-0858-664E-9AED-8B9F1CC8F4BC}" type="sibTrans" cxnId="{544B0346-956C-6E49-8CB8-52CACE430520}">
      <dgm:prSet/>
      <dgm:spPr/>
      <dgm:t>
        <a:bodyPr/>
        <a:lstStyle/>
        <a:p>
          <a:endParaRPr lang="en-GB"/>
        </a:p>
      </dgm:t>
    </dgm:pt>
    <dgm:pt modelId="{0EB3103B-40A3-2C4E-97B0-0329FFB34EA1}">
      <dgm:prSet phldrT="[Text]" custT="1"/>
      <dgm:spPr>
        <a:solidFill>
          <a:srgbClr val="B0005B"/>
        </a:solidFill>
      </dgm:spPr>
      <dgm:t>
        <a:bodyPr/>
        <a:lstStyle/>
        <a:p>
          <a:r>
            <a:rPr lang="en-GB" sz="2000" dirty="0"/>
            <a:t>Upload to secure online tool</a:t>
          </a:r>
        </a:p>
      </dgm:t>
    </dgm:pt>
    <dgm:pt modelId="{2AACB0BE-6B2C-504A-84DF-873D5A800541}" type="parTrans" cxnId="{00BA9C2E-3725-114F-9915-1E1295AF7A38}">
      <dgm:prSet/>
      <dgm:spPr/>
      <dgm:t>
        <a:bodyPr/>
        <a:lstStyle/>
        <a:p>
          <a:endParaRPr lang="en-GB"/>
        </a:p>
      </dgm:t>
    </dgm:pt>
    <dgm:pt modelId="{BF0DDE3E-F570-6F4A-8F2D-DC04545E9ED6}" type="sibTrans" cxnId="{00BA9C2E-3725-114F-9915-1E1295AF7A38}">
      <dgm:prSet/>
      <dgm:spPr/>
      <dgm:t>
        <a:bodyPr/>
        <a:lstStyle/>
        <a:p>
          <a:endParaRPr lang="en-GB"/>
        </a:p>
      </dgm:t>
    </dgm:pt>
    <dgm:pt modelId="{DC9226D8-2805-CC46-B2D9-FD558C8B492D}">
      <dgm:prSet phldrT="[Text]" custT="1"/>
      <dgm:spPr>
        <a:solidFill>
          <a:srgbClr val="B0005B"/>
        </a:solidFill>
      </dgm:spPr>
      <dgm:t>
        <a:bodyPr/>
        <a:lstStyle/>
        <a:p>
          <a:r>
            <a:rPr lang="en-GB" sz="2000" dirty="0"/>
            <a:t>Anonymised data extracted for analysis</a:t>
          </a:r>
        </a:p>
      </dgm:t>
    </dgm:pt>
    <dgm:pt modelId="{ABA4625B-0EE4-E648-8207-0E35D3CE8761}" type="parTrans" cxnId="{74A5B183-F4C6-BE4F-A148-7A61AE62623E}">
      <dgm:prSet/>
      <dgm:spPr/>
      <dgm:t>
        <a:bodyPr/>
        <a:lstStyle/>
        <a:p>
          <a:endParaRPr lang="en-GB"/>
        </a:p>
      </dgm:t>
    </dgm:pt>
    <dgm:pt modelId="{99355B02-7748-DC4A-B048-CF70E63AC704}" type="sibTrans" cxnId="{74A5B183-F4C6-BE4F-A148-7A61AE62623E}">
      <dgm:prSet/>
      <dgm:spPr/>
      <dgm:t>
        <a:bodyPr/>
        <a:lstStyle/>
        <a:p>
          <a:endParaRPr lang="en-GB"/>
        </a:p>
      </dgm:t>
    </dgm:pt>
    <dgm:pt modelId="{653D6066-C2D8-AD44-9729-B2FDC00364E4}" type="pres">
      <dgm:prSet presAssocID="{B34534E2-B9E9-FC46-95B1-D5E3AC86BB94}" presName="linearFlow" presStyleCnt="0">
        <dgm:presLayoutVars>
          <dgm:resizeHandles val="exact"/>
        </dgm:presLayoutVars>
      </dgm:prSet>
      <dgm:spPr/>
    </dgm:pt>
    <dgm:pt modelId="{C9EDBFE3-6BCC-7643-80C5-D7F4422CFF20}" type="pres">
      <dgm:prSet presAssocID="{5A620F6A-8859-1849-B349-93DED1AA43CE}" presName="node" presStyleLbl="node1" presStyleIdx="0" presStyleCnt="3" custScaleY="69232" custLinFactNeighborX="738" custLinFactNeighborY="383">
        <dgm:presLayoutVars>
          <dgm:bulletEnabled val="1"/>
        </dgm:presLayoutVars>
      </dgm:prSet>
      <dgm:spPr/>
    </dgm:pt>
    <dgm:pt modelId="{74B797A9-5889-B448-ABF4-F5D00A780126}" type="pres">
      <dgm:prSet presAssocID="{BD547BEC-0858-664E-9AED-8B9F1CC8F4BC}" presName="sibTrans" presStyleLbl="sibTrans2D1" presStyleIdx="0" presStyleCnt="2"/>
      <dgm:spPr/>
    </dgm:pt>
    <dgm:pt modelId="{77722B51-AE33-914E-B2A8-BB950C39125D}" type="pres">
      <dgm:prSet presAssocID="{BD547BEC-0858-664E-9AED-8B9F1CC8F4BC}" presName="connectorText" presStyleLbl="sibTrans2D1" presStyleIdx="0" presStyleCnt="2"/>
      <dgm:spPr/>
    </dgm:pt>
    <dgm:pt modelId="{F3E56BAB-8F3E-C74D-A123-2772BDB9D2CA}" type="pres">
      <dgm:prSet presAssocID="{0EB3103B-40A3-2C4E-97B0-0329FFB34EA1}" presName="node" presStyleLbl="node1" presStyleIdx="1" presStyleCnt="3" custScaleY="55135" custLinFactNeighborY="-50458">
        <dgm:presLayoutVars>
          <dgm:bulletEnabled val="1"/>
        </dgm:presLayoutVars>
      </dgm:prSet>
      <dgm:spPr/>
    </dgm:pt>
    <dgm:pt modelId="{F5806A39-6AB3-8742-B0BA-28632CD76F40}" type="pres">
      <dgm:prSet presAssocID="{BF0DDE3E-F570-6F4A-8F2D-DC04545E9ED6}" presName="sibTrans" presStyleLbl="sibTrans2D1" presStyleIdx="1" presStyleCnt="2"/>
      <dgm:spPr/>
    </dgm:pt>
    <dgm:pt modelId="{0F32C52B-ECE8-A242-AB13-E0420B9E8BD7}" type="pres">
      <dgm:prSet presAssocID="{BF0DDE3E-F570-6F4A-8F2D-DC04545E9ED6}" presName="connectorText" presStyleLbl="sibTrans2D1" presStyleIdx="1" presStyleCnt="2"/>
      <dgm:spPr/>
    </dgm:pt>
    <dgm:pt modelId="{57AACAF7-AD0F-754A-8B76-9E6BFA3D4922}" type="pres">
      <dgm:prSet presAssocID="{DC9226D8-2805-CC46-B2D9-FD558C8B492D}" presName="node" presStyleLbl="node1" presStyleIdx="2" presStyleCnt="3" custScaleY="52604" custLinFactNeighborX="-1335" custLinFactNeighborY="-93061">
        <dgm:presLayoutVars>
          <dgm:bulletEnabled val="1"/>
        </dgm:presLayoutVars>
      </dgm:prSet>
      <dgm:spPr/>
    </dgm:pt>
  </dgm:ptLst>
  <dgm:cxnLst>
    <dgm:cxn modelId="{00BA9C2E-3725-114F-9915-1E1295AF7A38}" srcId="{B34534E2-B9E9-FC46-95B1-D5E3AC86BB94}" destId="{0EB3103B-40A3-2C4E-97B0-0329FFB34EA1}" srcOrd="1" destOrd="0" parTransId="{2AACB0BE-6B2C-504A-84DF-873D5A800541}" sibTransId="{BF0DDE3E-F570-6F4A-8F2D-DC04545E9ED6}"/>
    <dgm:cxn modelId="{BF8B0941-A779-A64B-B811-8AAFECE13544}" type="presOf" srcId="{BD547BEC-0858-664E-9AED-8B9F1CC8F4BC}" destId="{77722B51-AE33-914E-B2A8-BB950C39125D}" srcOrd="1" destOrd="0" presId="urn:microsoft.com/office/officeart/2005/8/layout/process2"/>
    <dgm:cxn modelId="{B38A7341-4818-6049-8995-4030D210A1A7}" type="presOf" srcId="{BF0DDE3E-F570-6F4A-8F2D-DC04545E9ED6}" destId="{F5806A39-6AB3-8742-B0BA-28632CD76F40}" srcOrd="0" destOrd="0" presId="urn:microsoft.com/office/officeart/2005/8/layout/process2"/>
    <dgm:cxn modelId="{544B0346-956C-6E49-8CB8-52CACE430520}" srcId="{B34534E2-B9E9-FC46-95B1-D5E3AC86BB94}" destId="{5A620F6A-8859-1849-B349-93DED1AA43CE}" srcOrd="0" destOrd="0" parTransId="{0449E9A5-8A04-9043-9244-767C5E03D62E}" sibTransId="{BD547BEC-0858-664E-9AED-8B9F1CC8F4BC}"/>
    <dgm:cxn modelId="{23F74567-4924-854D-A0E1-3A3C37169C20}" type="presOf" srcId="{0EB3103B-40A3-2C4E-97B0-0329FFB34EA1}" destId="{F3E56BAB-8F3E-C74D-A123-2772BDB9D2CA}" srcOrd="0" destOrd="0" presId="urn:microsoft.com/office/officeart/2005/8/layout/process2"/>
    <dgm:cxn modelId="{74A5B183-F4C6-BE4F-A148-7A61AE62623E}" srcId="{B34534E2-B9E9-FC46-95B1-D5E3AC86BB94}" destId="{DC9226D8-2805-CC46-B2D9-FD558C8B492D}" srcOrd="2" destOrd="0" parTransId="{ABA4625B-0EE4-E648-8207-0E35D3CE8761}" sibTransId="{99355B02-7748-DC4A-B048-CF70E63AC704}"/>
    <dgm:cxn modelId="{4E1A11A4-1E1D-024E-954E-4FE39F3D272D}" type="presOf" srcId="{B34534E2-B9E9-FC46-95B1-D5E3AC86BB94}" destId="{653D6066-C2D8-AD44-9729-B2FDC00364E4}" srcOrd="0" destOrd="0" presId="urn:microsoft.com/office/officeart/2005/8/layout/process2"/>
    <dgm:cxn modelId="{35D7E8AB-3E18-724A-891C-803EC1B08414}" type="presOf" srcId="{DC9226D8-2805-CC46-B2D9-FD558C8B492D}" destId="{57AACAF7-AD0F-754A-8B76-9E6BFA3D4922}" srcOrd="0" destOrd="0" presId="urn:microsoft.com/office/officeart/2005/8/layout/process2"/>
    <dgm:cxn modelId="{6BF814BC-EB94-FC45-A442-2917DBE4C26A}" type="presOf" srcId="{BF0DDE3E-F570-6F4A-8F2D-DC04545E9ED6}" destId="{0F32C52B-ECE8-A242-AB13-E0420B9E8BD7}" srcOrd="1" destOrd="0" presId="urn:microsoft.com/office/officeart/2005/8/layout/process2"/>
    <dgm:cxn modelId="{AEAC89DA-43E6-E54D-9420-48435098DFC4}" type="presOf" srcId="{BD547BEC-0858-664E-9AED-8B9F1CC8F4BC}" destId="{74B797A9-5889-B448-ABF4-F5D00A780126}" srcOrd="0" destOrd="0" presId="urn:microsoft.com/office/officeart/2005/8/layout/process2"/>
    <dgm:cxn modelId="{31A11FE4-10D3-F743-96A5-11703A1E88CE}" type="presOf" srcId="{5A620F6A-8859-1849-B349-93DED1AA43CE}" destId="{C9EDBFE3-6BCC-7643-80C5-D7F4422CFF20}" srcOrd="0" destOrd="0" presId="urn:microsoft.com/office/officeart/2005/8/layout/process2"/>
    <dgm:cxn modelId="{4DBC959C-83A7-6942-A60D-AC399B176EA0}" type="presParOf" srcId="{653D6066-C2D8-AD44-9729-B2FDC00364E4}" destId="{C9EDBFE3-6BCC-7643-80C5-D7F4422CFF20}" srcOrd="0" destOrd="0" presId="urn:microsoft.com/office/officeart/2005/8/layout/process2"/>
    <dgm:cxn modelId="{4C8A9A3C-31E3-7B42-87EB-23329F117343}" type="presParOf" srcId="{653D6066-C2D8-AD44-9729-B2FDC00364E4}" destId="{74B797A9-5889-B448-ABF4-F5D00A780126}" srcOrd="1" destOrd="0" presId="urn:microsoft.com/office/officeart/2005/8/layout/process2"/>
    <dgm:cxn modelId="{41F567EF-95A6-E646-B6E0-DE4B6F7DBE86}" type="presParOf" srcId="{74B797A9-5889-B448-ABF4-F5D00A780126}" destId="{77722B51-AE33-914E-B2A8-BB950C39125D}" srcOrd="0" destOrd="0" presId="urn:microsoft.com/office/officeart/2005/8/layout/process2"/>
    <dgm:cxn modelId="{F40ACFE4-9DD5-5B42-B4E0-C8730A3F82B2}" type="presParOf" srcId="{653D6066-C2D8-AD44-9729-B2FDC00364E4}" destId="{F3E56BAB-8F3E-C74D-A123-2772BDB9D2CA}" srcOrd="2" destOrd="0" presId="urn:microsoft.com/office/officeart/2005/8/layout/process2"/>
    <dgm:cxn modelId="{1879937A-1D90-CB4E-B15A-BFEBCBD13A31}" type="presParOf" srcId="{653D6066-C2D8-AD44-9729-B2FDC00364E4}" destId="{F5806A39-6AB3-8742-B0BA-28632CD76F40}" srcOrd="3" destOrd="0" presId="urn:microsoft.com/office/officeart/2005/8/layout/process2"/>
    <dgm:cxn modelId="{DE2350A7-14A2-5B46-8BE4-92A713AD238B}" type="presParOf" srcId="{F5806A39-6AB3-8742-B0BA-28632CD76F40}" destId="{0F32C52B-ECE8-A242-AB13-E0420B9E8BD7}" srcOrd="0" destOrd="0" presId="urn:microsoft.com/office/officeart/2005/8/layout/process2"/>
    <dgm:cxn modelId="{78EA2B33-0E71-5343-BED0-6A859DD0AFDD}" type="presParOf" srcId="{653D6066-C2D8-AD44-9729-B2FDC00364E4}" destId="{57AACAF7-AD0F-754A-8B76-9E6BFA3D492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DBFE3-6BCC-7643-80C5-D7F4422CFF20}">
      <dsp:nvSpPr>
        <dsp:cNvPr id="0" name=""/>
        <dsp:cNvSpPr/>
      </dsp:nvSpPr>
      <dsp:spPr>
        <a:xfrm>
          <a:off x="2355387" y="5234"/>
          <a:ext cx="3468417" cy="1334030"/>
        </a:xfrm>
        <a:prstGeom prst="roundRect">
          <a:avLst>
            <a:gd name="adj" fmla="val 10000"/>
          </a:avLst>
        </a:prstGeom>
        <a:solidFill>
          <a:srgbClr val="B000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Data captured in routine clinic appointments</a:t>
          </a:r>
        </a:p>
      </dsp:txBody>
      <dsp:txXfrm>
        <a:off x="2394459" y="44306"/>
        <a:ext cx="3390273" cy="1255886"/>
      </dsp:txXfrm>
    </dsp:sp>
    <dsp:sp modelId="{74B797A9-5889-B448-ABF4-F5D00A780126}">
      <dsp:nvSpPr>
        <dsp:cNvPr id="0" name=""/>
        <dsp:cNvSpPr/>
      </dsp:nvSpPr>
      <dsp:spPr>
        <a:xfrm rot="5452630">
          <a:off x="3898129" y="1142523"/>
          <a:ext cx="355258" cy="867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 rot="-5400000">
        <a:off x="3816443" y="1398452"/>
        <a:ext cx="520262" cy="248681"/>
      </dsp:txXfrm>
    </dsp:sp>
    <dsp:sp modelId="{F3E56BAB-8F3E-C74D-A123-2772BDB9D2CA}">
      <dsp:nvSpPr>
        <dsp:cNvPr id="0" name=""/>
        <dsp:cNvSpPr/>
      </dsp:nvSpPr>
      <dsp:spPr>
        <a:xfrm>
          <a:off x="2329791" y="1812886"/>
          <a:ext cx="3468417" cy="1062395"/>
        </a:xfrm>
        <a:prstGeom prst="roundRect">
          <a:avLst>
            <a:gd name="adj" fmla="val 10000"/>
          </a:avLst>
        </a:prstGeom>
        <a:solidFill>
          <a:srgbClr val="B000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Upload to secure online tool</a:t>
          </a:r>
        </a:p>
      </dsp:txBody>
      <dsp:txXfrm>
        <a:off x="2360907" y="1844002"/>
        <a:ext cx="3406185" cy="1000163"/>
      </dsp:txXfrm>
    </dsp:sp>
    <dsp:sp modelId="{F5806A39-6AB3-8742-B0BA-28632CD76F40}">
      <dsp:nvSpPr>
        <dsp:cNvPr id="0" name=""/>
        <dsp:cNvSpPr/>
      </dsp:nvSpPr>
      <dsp:spPr>
        <a:xfrm rot="5500021">
          <a:off x="3833034" y="2718225"/>
          <a:ext cx="414918" cy="867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-5400000">
        <a:off x="3782173" y="2944344"/>
        <a:ext cx="520262" cy="290443"/>
      </dsp:txXfrm>
    </dsp:sp>
    <dsp:sp modelId="{57AACAF7-AD0F-754A-8B76-9E6BFA3D4922}">
      <dsp:nvSpPr>
        <dsp:cNvPr id="0" name=""/>
        <dsp:cNvSpPr/>
      </dsp:nvSpPr>
      <dsp:spPr>
        <a:xfrm>
          <a:off x="2283487" y="3428273"/>
          <a:ext cx="3468417" cy="1013625"/>
        </a:xfrm>
        <a:prstGeom prst="roundRect">
          <a:avLst>
            <a:gd name="adj" fmla="val 10000"/>
          </a:avLst>
        </a:prstGeom>
        <a:solidFill>
          <a:srgbClr val="B000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Anonymised data extracted for analysis</a:t>
          </a:r>
        </a:p>
      </dsp:txBody>
      <dsp:txXfrm>
        <a:off x="2313175" y="3457961"/>
        <a:ext cx="3409041" cy="954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9A1B5-1F9D-7F41-8953-541212C0613C}" type="datetimeFigureOut">
              <a:rPr lang="en-US" smtClean="0"/>
              <a:t>4/29/22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3DFAB-DCFB-2040-A67E-83BE0EA2F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6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9DB2A-A79D-499D-8676-58FAE933A4A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260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3DFAB-DCFB-2040-A67E-83BE0EA2F4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2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967DE-C021-2444-A201-6EDD21B6E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32396-46F4-6543-BD82-90AA281A7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3F7A8-FA6B-C140-B133-1765DF805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0B81-FC31-A248-9F77-FCFF3593A487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1BA74-8CCB-9342-A4A0-0A0669775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3349C-D4FC-7F49-B217-0D92797B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AE33-F559-DE41-91AD-305F1C70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7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A5E7-D892-E443-A240-7D476A72D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E5400-ACB9-9445-959C-2A652F349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59D07-48BE-F147-9419-A29E66088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0B81-FC31-A248-9F77-FCFF3593A487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D4DE8-F538-C643-B192-46F2299AA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A90F9-7688-6648-9481-CD02E52BC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AE33-F559-DE41-91AD-305F1C70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5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549CBB-83A3-9F4C-8140-1D84BA2A78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5BA1F-86FF-724D-8480-CCDA96248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C7592-B9A5-C646-8546-6A2CFAB5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0B81-FC31-A248-9F77-FCFF3593A487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60A2E-3A52-B04E-ADBD-FAD713E7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59A1D-362E-C04E-8873-ED0614E3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AE33-F559-DE41-91AD-305F1C70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3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648E-C3EF-8440-ADE9-02FADD3A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BF524-BED2-1842-8567-EE1918CE7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B004A-E7E4-7944-8F91-F85913252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0B81-FC31-A248-9F77-FCFF3593A487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AAED-DD17-3C43-93DD-E81D2036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B1442-041C-BC4A-AE17-B5C5C720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AE33-F559-DE41-91AD-305F1C70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2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0ECDF-09A6-AC40-9E30-3728155C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FD862-D1AF-AD49-A476-1DF9B5E3C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A04CD-1601-EE46-8149-EC11D5FA1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0B81-FC31-A248-9F77-FCFF3593A487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2D3C1-2FE6-EB43-9621-E6F585BE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E1CA5-85B1-4F46-B909-AC0C5807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AE33-F559-DE41-91AD-305F1C70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4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4288B-C424-9944-878C-8253C4F1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4ADF6-31E6-DE46-A729-0DFCF82E7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3FBCB-F06E-DA42-92FB-E35BB231E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B93F2-0182-D74F-973B-7E93C915A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0B81-FC31-A248-9F77-FCFF3593A487}" type="datetimeFigureOut">
              <a:rPr lang="en-US" smtClean="0"/>
              <a:t>4/29/22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67EF5-0E9D-BC4D-A07C-796BA80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F734C-43AE-1F46-83EE-1D3D65D14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AE33-F559-DE41-91AD-305F1C70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7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8BE5C-D6E6-7C43-BF86-47216C196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50F8F-90E3-7B42-BFF0-90B709CF4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E816E-D068-8A42-AC11-B485093B5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FBF13-5807-6B4A-AE0F-C08CDF8D0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C90A28-6628-2A4F-AFBB-0392EB3AE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E9F20-BC8F-C845-88AF-D21C6E45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0B81-FC31-A248-9F77-FCFF3593A487}" type="datetimeFigureOut">
              <a:rPr lang="en-US" smtClean="0"/>
              <a:t>4/29/22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E4D44-D314-C04A-AB7B-15C5374E2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7A3570-B638-A44C-83C8-EC743EAB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AE33-F559-DE41-91AD-305F1C70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7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71BBC-2CE3-4847-91AE-BF8018635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A3132D-99B6-324C-A898-3A0A0AC1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0B81-FC31-A248-9F77-FCFF3593A487}" type="datetimeFigureOut">
              <a:rPr lang="en-US" smtClean="0"/>
              <a:t>4/29/22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8CF95-BDEF-3440-B6B3-81C40C50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4626F-8585-964F-BFA7-8220CE9D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AE33-F559-DE41-91AD-305F1C70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2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B93818-F8DC-644C-B0AF-6AA454B20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0B81-FC31-A248-9F77-FCFF3593A487}" type="datetimeFigureOut">
              <a:rPr lang="en-US" smtClean="0"/>
              <a:t>4/29/22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E5B1EC-E13B-4642-B893-598F7F6D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66409-AF9A-6748-BE0C-1EEA8B2A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AE33-F559-DE41-91AD-305F1C70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5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9E449-4636-4941-ACC0-F1C74B20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F6C6C-57FB-4D4B-99CB-08CC9C642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6D28D-E1F3-0343-961E-8A24F057E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FD1FF-CC8D-4B40-AF24-36FF30FA9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0B81-FC31-A248-9F77-FCFF3593A487}" type="datetimeFigureOut">
              <a:rPr lang="en-US" smtClean="0"/>
              <a:t>4/29/22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7CAA2-6346-0046-8E06-F705651F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01E87-D223-7442-A0B4-8013411D4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AE33-F559-DE41-91AD-305F1C70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0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2BBA3-62FF-D240-8AC0-E21B2E4F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080669-596D-E54F-AC16-21E1DE553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96DCF9-536A-3E4C-AA9D-D666DC440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73502-6F44-8E45-9DDC-0E5D8E1B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0B81-FC31-A248-9F77-FCFF3593A487}" type="datetimeFigureOut">
              <a:rPr lang="en-US" smtClean="0"/>
              <a:t>4/29/22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39551-2B52-3A4C-948B-285BE856D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22C1B-A3CE-A24C-9566-71726A5F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AE33-F559-DE41-91AD-305F1C70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2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5010D9-F6C3-0E4C-97DD-A5E12629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BD7EC-7017-E04F-857E-F87D6BDF1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F64B4-3DF9-3741-83E4-1E14E9234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70B81-FC31-A248-9F77-FCFF3593A487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2F732-0E7D-4A40-9379-D3878E94A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1F136-9574-944E-A1FB-9E28A6591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AAE33-F559-DE41-91AD-305F1C70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5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012" y="2261937"/>
            <a:ext cx="1067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B0005B"/>
                </a:solidFill>
              </a:rPr>
              <a:t>Glycaemic and safety outcomes associated with do-it-yourself artificial pancreas systems (DIYAPS): Initial insights from the Association of British Clinical Diabetologist’s (ABCD) DIYAPS audit programme</a:t>
            </a:r>
          </a:p>
        </p:txBody>
      </p:sp>
      <p:pic>
        <p:nvPicPr>
          <p:cNvPr id="5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D343109-6BF6-4B1E-9C13-1EEC898DE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22386" b="23129"/>
          <a:stretch>
            <a:fillRect/>
          </a:stretch>
        </p:blipFill>
        <p:spPr bwMode="auto">
          <a:xfrm>
            <a:off x="8659478" y="208766"/>
            <a:ext cx="3390694" cy="157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E5E7F66-6159-4241-852B-B05D5E48A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94" y="4568304"/>
            <a:ext cx="351234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CEC2CF-AEB2-9946-8E54-081968596017}"/>
              </a:ext>
            </a:extLst>
          </p:cNvPr>
          <p:cNvSpPr txBox="1"/>
          <p:nvPr/>
        </p:nvSpPr>
        <p:spPr>
          <a:xfrm>
            <a:off x="385012" y="3574197"/>
            <a:ext cx="922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TSJ Crabtree</a:t>
            </a:r>
            <a:r>
              <a:rPr lang="en-GB" b="1" baseline="30000" dirty="0"/>
              <a:t>1,2,3</a:t>
            </a:r>
            <a:r>
              <a:rPr lang="en-GB" b="1" dirty="0"/>
              <a:t>; </a:t>
            </a:r>
            <a:r>
              <a:rPr lang="en-GB" dirty="0"/>
              <a:t>S Hussain</a:t>
            </a:r>
            <a:r>
              <a:rPr lang="en-GB" baseline="30000" dirty="0"/>
              <a:t>4,5,6</a:t>
            </a:r>
            <a:r>
              <a:rPr lang="en-GB" dirty="0"/>
              <a:t>; B Mendis</a:t>
            </a:r>
            <a:r>
              <a:rPr lang="en-GB" baseline="30000" dirty="0"/>
              <a:t>7</a:t>
            </a:r>
            <a:r>
              <a:rPr lang="en-GB" dirty="0"/>
              <a:t>; T Gazis</a:t>
            </a:r>
            <a:r>
              <a:rPr lang="en-GB" baseline="30000" dirty="0"/>
              <a:t>7</a:t>
            </a:r>
            <a:r>
              <a:rPr lang="en-GB" dirty="0"/>
              <a:t>; R Herring</a:t>
            </a:r>
            <a:r>
              <a:rPr lang="en-GB" baseline="30000" dirty="0"/>
              <a:t>8</a:t>
            </a:r>
            <a:r>
              <a:rPr lang="en-GB" dirty="0"/>
              <a:t>; I Idris</a:t>
            </a:r>
            <a:r>
              <a:rPr lang="en-GB" baseline="30000" dirty="0"/>
              <a:t>1,2</a:t>
            </a:r>
            <a:r>
              <a:rPr lang="en-GB" dirty="0"/>
              <a:t>, REJ Ryder</a:t>
            </a:r>
            <a:r>
              <a:rPr lang="en-GB" baseline="30000" dirty="0"/>
              <a:t>3</a:t>
            </a:r>
            <a:r>
              <a:rPr lang="en-GB" dirty="0"/>
              <a:t>; EG Wilmot</a:t>
            </a:r>
            <a:r>
              <a:rPr lang="en-GB" baseline="30000" dirty="0"/>
              <a:t>1,2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60EFF4-51B8-0748-98A0-7370F4174E94}"/>
              </a:ext>
            </a:extLst>
          </p:cNvPr>
          <p:cNvSpPr txBox="1"/>
          <p:nvPr/>
        </p:nvSpPr>
        <p:spPr>
          <a:xfrm>
            <a:off x="393304" y="3943529"/>
            <a:ext cx="64154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1200" dirty="0"/>
              <a:t>1. Department of Diabetes &amp; Endocrinology, University Hospitals of Derby &amp; Burton NHS Trust, UK</a:t>
            </a:r>
          </a:p>
          <a:p>
            <a:pPr lvl="0"/>
            <a:r>
              <a:rPr lang="en-GB" sz="1200" dirty="0"/>
              <a:t>2. Division of Graduate Entry Medicine &amp; Health Sciences, University of Nottingham, UK</a:t>
            </a:r>
          </a:p>
          <a:p>
            <a:pPr lvl="0"/>
            <a:r>
              <a:rPr lang="en-GB" sz="1200" dirty="0"/>
              <a:t>3. Diabetes Department, City Hospital, Sandwell &amp; West Birmingham Hospitals NHS Trust, UK</a:t>
            </a:r>
          </a:p>
          <a:p>
            <a:pPr lvl="0"/>
            <a:r>
              <a:rPr lang="en-GB" sz="1200" dirty="0"/>
              <a:t>4. Department of Diabetes, School of Life Course Sciences, King’s College London,</a:t>
            </a:r>
          </a:p>
          <a:p>
            <a:pPr lvl="0"/>
            <a:r>
              <a:rPr lang="en-GB" sz="1200" dirty="0"/>
              <a:t>5. Department of Diabetes and Endocrinology, Guy’s and St Thomas’ Hospital NHS Trust, London</a:t>
            </a:r>
          </a:p>
          <a:p>
            <a:pPr lvl="0"/>
            <a:r>
              <a:rPr lang="en-GB" sz="1200" dirty="0"/>
              <a:t>6. Institute of Diabetes, Endocrinology and Obesity, King’s Health Partners, London</a:t>
            </a:r>
          </a:p>
          <a:p>
            <a:pPr lvl="0"/>
            <a:r>
              <a:rPr lang="en-GB" sz="1200" dirty="0"/>
              <a:t>7. Diabetes Unit, Queen’s Medical Centre, Nottingham University Hospitals NHS Trust, UK</a:t>
            </a:r>
          </a:p>
          <a:p>
            <a:pPr lvl="0"/>
            <a:r>
              <a:rPr lang="en-GB" sz="1200" dirty="0"/>
              <a:t>8. Centre for Endocrinology, Diabetes and Research (CEDAR), Royal Surrey NHS Foundation Trust, UK</a:t>
            </a:r>
          </a:p>
        </p:txBody>
      </p:sp>
      <p:pic>
        <p:nvPicPr>
          <p:cNvPr id="1026" name="Picture 2" descr="ABCD (Diabetes Care) Ltd | Association of British Clinical Diabetologists">
            <a:extLst>
              <a:ext uri="{FF2B5EF4-FFF2-40B4-BE49-F238E27FC236}">
                <a16:creationId xmlns:a16="http://schemas.microsoft.com/office/drawing/2014/main" id="{ECD206EA-B31C-DC41-842A-691AEEB2C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2" y="270577"/>
            <a:ext cx="2137896" cy="133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20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0005B"/>
                </a:solidFill>
                <a:latin typeface="+mn-lt"/>
              </a:rPr>
              <a:t>Weight</a:t>
            </a:r>
          </a:p>
        </p:txBody>
      </p:sp>
      <p:pic>
        <p:nvPicPr>
          <p:cNvPr id="4" name="Picture 2" descr="ABCD (Diabetes Care) Ltd | Association of British Clinical Diabetologists">
            <a:extLst>
              <a:ext uri="{FF2B5EF4-FFF2-40B4-BE49-F238E27FC236}">
                <a16:creationId xmlns:a16="http://schemas.microsoft.com/office/drawing/2014/main" id="{7C41CE8E-4522-314A-B090-08F62CE81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20" y="230188"/>
            <a:ext cx="2137896" cy="133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E41F56-E566-1842-909C-2C47321A8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076" y="2204338"/>
            <a:ext cx="5979922" cy="428853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627FBD-93E0-CF49-A679-FB5629AF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982"/>
            <a:ext cx="7625576" cy="4615981"/>
          </a:xfrm>
        </p:spPr>
        <p:txBody>
          <a:bodyPr>
            <a:normAutofit/>
          </a:bodyPr>
          <a:lstStyle/>
          <a:p>
            <a:r>
              <a:rPr lang="en-GB" dirty="0"/>
              <a:t>83.5kg </a:t>
            </a:r>
            <a:r>
              <a:rPr lang="en-GB" dirty="0">
                <a:sym typeface="Wingdings" pitchFamily="2" charset="2"/>
              </a:rPr>
              <a:t> 84.2kg (P=0.9)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3C38F-2B26-BF6F-6615-8119BA6899D4}"/>
              </a:ext>
            </a:extLst>
          </p:cNvPr>
          <p:cNvSpPr txBox="1"/>
          <p:nvPr/>
        </p:nvSpPr>
        <p:spPr>
          <a:xfrm>
            <a:off x="0" y="6476062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Mean follow-up: 1.6±1.1 years</a:t>
            </a:r>
          </a:p>
        </p:txBody>
      </p:sp>
    </p:spTree>
    <p:extLst>
      <p:ext uri="{BB962C8B-B14F-4D97-AF65-F5344CB8AC3E}">
        <p14:creationId xmlns:p14="http://schemas.microsoft.com/office/powerpoint/2010/main" val="274697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0005B"/>
                </a:solidFill>
                <a:latin typeface="+mn-lt"/>
              </a:rPr>
              <a:t>CGM metrics</a:t>
            </a:r>
          </a:p>
        </p:txBody>
      </p:sp>
      <p:pic>
        <p:nvPicPr>
          <p:cNvPr id="4" name="Picture 2" descr="ABCD (Diabetes Care) Ltd | Association of British Clinical Diabetologists">
            <a:extLst>
              <a:ext uri="{FF2B5EF4-FFF2-40B4-BE49-F238E27FC236}">
                <a16:creationId xmlns:a16="http://schemas.microsoft.com/office/drawing/2014/main" id="{7C41CE8E-4522-314A-B090-08F62CE81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20" y="230188"/>
            <a:ext cx="2137896" cy="133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627FBD-93E0-CF49-A679-FB5629AF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53" y="1876894"/>
            <a:ext cx="4023167" cy="4615981"/>
          </a:xfrm>
        </p:spPr>
        <p:txBody>
          <a:bodyPr>
            <a:normAutofit/>
          </a:bodyPr>
          <a:lstStyle/>
          <a:p>
            <a:r>
              <a:rPr lang="en-GB" sz="2000" dirty="0"/>
              <a:t>Increased TIR (p=0.046)</a:t>
            </a:r>
          </a:p>
          <a:p>
            <a:r>
              <a:rPr lang="en-GB" sz="2000" dirty="0"/>
              <a:t>Trend towards decreased TBR</a:t>
            </a:r>
          </a:p>
          <a:p>
            <a:endParaRPr lang="en-GB" sz="20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A16B045-2A5B-BB4F-B4AC-C85A508143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323512"/>
              </p:ext>
            </p:extLst>
          </p:nvPr>
        </p:nvGraphicFramePr>
        <p:xfrm>
          <a:off x="5031251" y="1792999"/>
          <a:ext cx="6438296" cy="461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3448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0005B"/>
                </a:solidFill>
                <a:latin typeface="+mn-lt"/>
              </a:rPr>
              <a:t>Hospital/Paramedic use/AEs</a:t>
            </a:r>
          </a:p>
        </p:txBody>
      </p:sp>
      <p:pic>
        <p:nvPicPr>
          <p:cNvPr id="4" name="Picture 2" descr="ABCD (Diabetes Care) Ltd | Association of British Clinical Diabetologists">
            <a:extLst>
              <a:ext uri="{FF2B5EF4-FFF2-40B4-BE49-F238E27FC236}">
                <a16:creationId xmlns:a16="http://schemas.microsoft.com/office/drawing/2014/main" id="{7C41CE8E-4522-314A-B090-08F62CE81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20" y="230188"/>
            <a:ext cx="2137896" cy="133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BFE712-CC1D-0140-A7B4-EA15394CB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Total 7 admissions in the 12-months prior to DIYAPS</a:t>
            </a:r>
          </a:p>
          <a:p>
            <a:pPr lvl="1"/>
            <a:r>
              <a:rPr lang="en-US" dirty="0"/>
              <a:t>1 for hypoglycaemia</a:t>
            </a:r>
          </a:p>
          <a:p>
            <a:pPr lvl="1"/>
            <a:r>
              <a:rPr lang="en-US" dirty="0"/>
              <a:t>6 for diabetes related </a:t>
            </a:r>
            <a:r>
              <a:rPr lang="en-US" dirty="0" err="1"/>
              <a:t>compliations</a:t>
            </a:r>
            <a:endParaRPr lang="en-US" dirty="0"/>
          </a:p>
          <a:p>
            <a:r>
              <a:rPr lang="en-US" dirty="0"/>
              <a:t>Total 3 admissions over follow-up period</a:t>
            </a:r>
          </a:p>
          <a:p>
            <a:pPr lvl="1"/>
            <a:r>
              <a:rPr lang="en-US" dirty="0"/>
              <a:t>2 for hypoglycaemia</a:t>
            </a:r>
          </a:p>
          <a:p>
            <a:pPr lvl="1"/>
            <a:r>
              <a:rPr lang="en-US" dirty="0"/>
              <a:t>1 for </a:t>
            </a:r>
            <a:r>
              <a:rPr lang="en-US" dirty="0" err="1"/>
              <a:t>hyperglycaemia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 paramedic callouts not resulting in admission at baseline or follow-up</a:t>
            </a:r>
          </a:p>
          <a:p>
            <a:endParaRPr lang="en-US" dirty="0"/>
          </a:p>
          <a:p>
            <a:r>
              <a:rPr lang="en-US" dirty="0"/>
              <a:t>Two adverse events: 1 x app interference</a:t>
            </a:r>
          </a:p>
        </p:txBody>
      </p:sp>
    </p:spTree>
    <p:extLst>
      <p:ext uri="{BB962C8B-B14F-4D97-AF65-F5344CB8AC3E}">
        <p14:creationId xmlns:p14="http://schemas.microsoft.com/office/powerpoint/2010/main" val="50342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0005B"/>
                </a:solidFill>
                <a:latin typeface="+mn-lt"/>
              </a:rPr>
              <a:t>Conclusion</a:t>
            </a:r>
          </a:p>
        </p:txBody>
      </p:sp>
      <p:pic>
        <p:nvPicPr>
          <p:cNvPr id="4" name="Picture 2" descr="ABCD (Diabetes Care) Ltd | Association of British Clinical Diabetologists">
            <a:extLst>
              <a:ext uri="{FF2B5EF4-FFF2-40B4-BE49-F238E27FC236}">
                <a16:creationId xmlns:a16="http://schemas.microsoft.com/office/drawing/2014/main" id="{7C41CE8E-4522-314A-B090-08F62CE81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20" y="230188"/>
            <a:ext cx="2137896" cy="133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6D0547-5B56-1A4F-B212-B5B6F6333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Our data suggest that DIY APS use is associated with…</a:t>
            </a:r>
          </a:p>
          <a:p>
            <a:pPr lvl="1"/>
            <a:r>
              <a:rPr lang="en-US" dirty="0"/>
              <a:t>Increased time in range (p=0.046) </a:t>
            </a:r>
          </a:p>
          <a:p>
            <a:pPr lvl="1"/>
            <a:r>
              <a:rPr lang="en-US" dirty="0"/>
              <a:t>Trend towards decreased time below range (NS)</a:t>
            </a:r>
          </a:p>
          <a:p>
            <a:pPr lvl="1"/>
            <a:r>
              <a:rPr lang="en-US" dirty="0"/>
              <a:t>Improvement in HbA1c (p&lt;0.0001) </a:t>
            </a:r>
          </a:p>
          <a:p>
            <a:pPr lvl="1"/>
            <a:r>
              <a:rPr lang="en-US" dirty="0"/>
              <a:t>No weight gain (p=0.91)</a:t>
            </a:r>
          </a:p>
          <a:p>
            <a:pPr lvl="1"/>
            <a:r>
              <a:rPr lang="en-US" dirty="0"/>
              <a:t>A trend towards reductions in hospital admissions (p=0.063)</a:t>
            </a:r>
          </a:p>
          <a:p>
            <a:pPr lvl="1"/>
            <a:r>
              <a:rPr lang="en-US" dirty="0"/>
              <a:t>Minimal adverse events</a:t>
            </a:r>
          </a:p>
          <a:p>
            <a:pPr lvl="1"/>
            <a:endParaRPr lang="en-US" dirty="0"/>
          </a:p>
          <a:p>
            <a:r>
              <a:rPr lang="en-US" dirty="0"/>
              <a:t>Strengths: Use of clinician verified data, will be able to compare to HCL directly within audit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dirty="0"/>
              <a:t>Limitations: Real-world study design and observational data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1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0005B"/>
                </a:solidFill>
                <a:latin typeface="+mn-lt"/>
              </a:rPr>
              <a:t>Conclusion</a:t>
            </a:r>
          </a:p>
        </p:txBody>
      </p:sp>
      <p:pic>
        <p:nvPicPr>
          <p:cNvPr id="4" name="Picture 2" descr="ABCD (Diabetes Care) Ltd | Association of British Clinical Diabetologists">
            <a:extLst>
              <a:ext uri="{FF2B5EF4-FFF2-40B4-BE49-F238E27FC236}">
                <a16:creationId xmlns:a16="http://schemas.microsoft.com/office/drawing/2014/main" id="{7C41CE8E-4522-314A-B090-08F62CE81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20" y="230188"/>
            <a:ext cx="2137896" cy="133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6D0547-5B56-1A4F-B212-B5B6F6333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Poster also available looking at which systems are used	</a:t>
            </a:r>
          </a:p>
          <a:p>
            <a:pPr lvl="1"/>
            <a:endParaRPr lang="en-US" dirty="0"/>
          </a:p>
          <a:p>
            <a:r>
              <a:rPr lang="en-US" dirty="0"/>
              <a:t>Ongoing surveillance needed</a:t>
            </a:r>
          </a:p>
          <a:p>
            <a:pPr lvl="1"/>
            <a:r>
              <a:rPr lang="en-US" dirty="0"/>
              <a:t>New developments</a:t>
            </a:r>
          </a:p>
          <a:p>
            <a:pPr lvl="1"/>
            <a:r>
              <a:rPr lang="en-US" dirty="0"/>
              <a:t>Newer systems: </a:t>
            </a:r>
            <a:r>
              <a:rPr lang="en-US" dirty="0" err="1"/>
              <a:t>FreeAPS</a:t>
            </a:r>
            <a:r>
              <a:rPr lang="en-US" dirty="0"/>
              <a:t>, AI APS</a:t>
            </a:r>
          </a:p>
          <a:p>
            <a:pPr lvl="1"/>
            <a:r>
              <a:rPr lang="en-US" dirty="0"/>
              <a:t>Switch to commercial as access improves?</a:t>
            </a:r>
          </a:p>
        </p:txBody>
      </p:sp>
    </p:spTree>
    <p:extLst>
      <p:ext uri="{BB962C8B-B14F-4D97-AF65-F5344CB8AC3E}">
        <p14:creationId xmlns:p14="http://schemas.microsoft.com/office/powerpoint/2010/main" val="3170866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862" y="116632"/>
            <a:ext cx="5709138" cy="66270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000" b="1" dirty="0"/>
          </a:p>
          <a:p>
            <a:pPr marL="0" indent="0">
              <a:buNone/>
            </a:pPr>
            <a:endParaRPr lang="en-GB" sz="1000" b="1" dirty="0"/>
          </a:p>
          <a:p>
            <a:pPr marL="0" indent="0">
              <a:buNone/>
            </a:pPr>
            <a:endParaRPr lang="en-GB" sz="1000" b="1" dirty="0"/>
          </a:p>
          <a:p>
            <a:pPr marL="0" indent="0">
              <a:buNone/>
            </a:pPr>
            <a:endParaRPr lang="en-GB" sz="1000" b="1" dirty="0"/>
          </a:p>
          <a:p>
            <a:pPr marL="0" indent="0">
              <a:buNone/>
            </a:pPr>
            <a:r>
              <a:rPr lang="en-GB" sz="1000" b="1" dirty="0"/>
              <a:t>England</a:t>
            </a:r>
          </a:p>
          <a:p>
            <a:pPr marL="0" indent="0">
              <a:buNone/>
            </a:pPr>
            <a:r>
              <a:rPr lang="en-GB" sz="1000" b="1" dirty="0"/>
              <a:t>Airedale NHS Foundation Trust, Diabetes Centre, Airedale General Hospital: </a:t>
            </a:r>
            <a:r>
              <a:rPr lang="en-GB" sz="1000" dirty="0"/>
              <a:t>Pettit A.</a:t>
            </a:r>
          </a:p>
          <a:p>
            <a:pPr marL="0" indent="0">
              <a:buNone/>
            </a:pPr>
            <a:r>
              <a:rPr lang="en-GB" sz="1000" b="1" dirty="0"/>
              <a:t>Cambridge University Hospitals NHS Foundation Trust, </a:t>
            </a:r>
            <a:r>
              <a:rPr lang="en-GB" sz="1000" b="1" dirty="0" err="1"/>
              <a:t>Addenbrooke's</a:t>
            </a:r>
            <a:r>
              <a:rPr lang="en-GB" sz="1000" b="1" dirty="0"/>
              <a:t> Hospital: </a:t>
            </a:r>
            <a:r>
              <a:rPr lang="en-GB" sz="1000" b="1" dirty="0" err="1"/>
              <a:t>Hartnell</a:t>
            </a:r>
            <a:r>
              <a:rPr lang="en-GB" sz="1000" b="1" dirty="0"/>
              <a:t> H.</a:t>
            </a:r>
            <a:endParaRPr lang="en-GB" sz="1000" dirty="0"/>
          </a:p>
          <a:p>
            <a:pPr marL="0" indent="0">
              <a:buNone/>
            </a:pPr>
            <a:r>
              <a:rPr lang="en-GB" sz="1000" b="1" dirty="0"/>
              <a:t>County Durham and Darlington NHS Foundation Trust, Darlington Memorial Hospital: </a:t>
            </a:r>
            <a:r>
              <a:rPr lang="en-GB" sz="1000" dirty="0"/>
              <a:t>Humphries C.</a:t>
            </a:r>
          </a:p>
          <a:p>
            <a:pPr marL="0" indent="0">
              <a:buNone/>
            </a:pPr>
            <a:r>
              <a:rPr lang="en-GB" sz="1000" b="1" dirty="0"/>
              <a:t>Maidstone and Tunbridge Wells NHS Trust, Kent and Sussex Weald Diabetes Centre: </a:t>
            </a:r>
            <a:r>
              <a:rPr lang="en-GB" sz="1000" dirty="0"/>
              <a:t>Barnes D.</a:t>
            </a:r>
          </a:p>
          <a:p>
            <a:pPr marL="0" indent="0">
              <a:buNone/>
            </a:pPr>
            <a:r>
              <a:rPr lang="en-GB" sz="1000" b="1" dirty="0"/>
              <a:t>Nottingham University Hospitals NHS Trust, Diabetes Unit, Nottingham University Hospitals NHS Trust: </a:t>
            </a:r>
            <a:r>
              <a:rPr lang="en-GB" sz="1000" dirty="0"/>
              <a:t>Gazis T, Patel R.	</a:t>
            </a:r>
          </a:p>
          <a:p>
            <a:pPr marL="0" indent="0">
              <a:buNone/>
            </a:pPr>
            <a:r>
              <a:rPr lang="en-GB" sz="1000" b="1" dirty="0"/>
              <a:t>Nottingham University Hospitals NHS Trust, Nottingham Children's Hospital, QMC Campus:</a:t>
            </a:r>
            <a:r>
              <a:rPr lang="en-GB" sz="1000" dirty="0"/>
              <a:t> Randell T.	</a:t>
            </a:r>
          </a:p>
          <a:p>
            <a:pPr marL="0" indent="0">
              <a:buNone/>
            </a:pPr>
            <a:r>
              <a:rPr lang="en-GB" sz="1000" b="1" dirty="0"/>
              <a:t>Royal Surrey NHS Foundation Trust, Centre for Endocrinology, Diabetes and Research: </a:t>
            </a:r>
            <a:r>
              <a:rPr lang="en-GB" sz="1000" dirty="0"/>
              <a:t>Herring R.</a:t>
            </a:r>
          </a:p>
          <a:p>
            <a:pPr marL="0" indent="0">
              <a:buNone/>
            </a:pPr>
            <a:r>
              <a:rPr lang="en-GB" sz="1000" b="1" dirty="0"/>
              <a:t>Royal United Hospitals Bath NHS Foundation Trust, Royal United Hospital: </a:t>
            </a:r>
            <a:r>
              <a:rPr lang="en-GB" sz="1000" dirty="0"/>
              <a:t>Ward A. 	</a:t>
            </a:r>
            <a:endParaRPr lang="en-GB" sz="1000" b="1" dirty="0"/>
          </a:p>
          <a:p>
            <a:pPr marL="0" indent="0">
              <a:buNone/>
            </a:pPr>
            <a:r>
              <a:rPr lang="en-GB" sz="1000" b="1" dirty="0"/>
              <a:t>Taunton and Somerset NHS Foundation Trust, Musgrove Park Hospital: </a:t>
            </a:r>
            <a:r>
              <a:rPr lang="en-GB" sz="1000" dirty="0"/>
              <a:t>Goodman L, Lambert P, </a:t>
            </a:r>
            <a:r>
              <a:rPr lang="en-GB" sz="1000" dirty="0" err="1"/>
              <a:t>Modgil</a:t>
            </a:r>
            <a:r>
              <a:rPr lang="en-GB" sz="1000" dirty="0"/>
              <a:t> G.</a:t>
            </a:r>
          </a:p>
          <a:p>
            <a:pPr marL="0" indent="0">
              <a:buNone/>
            </a:pPr>
            <a:r>
              <a:rPr lang="en-GB" sz="1000" b="1" dirty="0"/>
              <a:t>University Hospitals Birmingham NHS Foundation Trust, Good Hope Hospital: </a:t>
            </a:r>
            <a:r>
              <a:rPr lang="en-GB" sz="1000" dirty="0" err="1"/>
              <a:t>Jesson</a:t>
            </a:r>
            <a:r>
              <a:rPr lang="en-GB" sz="1000" dirty="0"/>
              <a:t> A-M.</a:t>
            </a:r>
            <a:r>
              <a:rPr lang="en-GB" sz="1000" b="1" dirty="0"/>
              <a:t>	</a:t>
            </a:r>
          </a:p>
          <a:p>
            <a:pPr marL="0" indent="0">
              <a:buNone/>
            </a:pPr>
            <a:r>
              <a:rPr lang="en-GB" sz="1000" b="1" dirty="0"/>
              <a:t>University Hospital of Derby and Burton NHS Foundation Trust, Royal Derby Hospital: </a:t>
            </a:r>
            <a:r>
              <a:rPr lang="en-GB" sz="1000" dirty="0"/>
              <a:t>Crabtree TSJ, Peter Jennings P, </a:t>
            </a:r>
            <a:r>
              <a:rPr lang="en-GB" sz="1000" dirty="0" err="1"/>
              <a:t>Langeland</a:t>
            </a:r>
            <a:r>
              <a:rPr lang="en-GB" sz="1000" dirty="0"/>
              <a:t> L, Patel R.</a:t>
            </a:r>
          </a:p>
          <a:p>
            <a:pPr marL="0" indent="0">
              <a:buNone/>
            </a:pPr>
            <a:r>
              <a:rPr lang="en-GB" sz="1000" b="1" dirty="0"/>
              <a:t>University Hospitals Dorset NHS Foundation Trust, Royal </a:t>
            </a:r>
            <a:r>
              <a:rPr lang="en-GB" sz="1000" b="1" dirty="0" err="1"/>
              <a:t>Bournmouth</a:t>
            </a:r>
            <a:r>
              <a:rPr lang="en-GB" sz="1000" b="1" dirty="0"/>
              <a:t> Hospital: </a:t>
            </a:r>
            <a:r>
              <a:rPr lang="en-GB" sz="1000" dirty="0"/>
              <a:t>Partridge H.</a:t>
            </a:r>
          </a:p>
          <a:p>
            <a:pPr marL="0" indent="0">
              <a:buNone/>
            </a:pPr>
            <a:r>
              <a:rPr lang="en-GB" sz="1000" b="1" dirty="0"/>
              <a:t>York and Scarborough Teaching Hospitals NHS Foundation Trust, Diabetes Centre, York Hospital site: </a:t>
            </a:r>
            <a:r>
              <a:rPr lang="en-GB" sz="1000" dirty="0" err="1"/>
              <a:t>Bealey</a:t>
            </a:r>
            <a:r>
              <a:rPr lang="en-GB" sz="1000" dirty="0"/>
              <a:t> R.	</a:t>
            </a:r>
            <a:endParaRPr lang="en-GB" sz="1000" b="1" dirty="0"/>
          </a:p>
          <a:p>
            <a:pPr marL="0" indent="0">
              <a:buNone/>
            </a:pPr>
            <a:endParaRPr lang="en-GB" sz="1000" b="1" dirty="0"/>
          </a:p>
          <a:p>
            <a:pPr marL="0" indent="0">
              <a:buNone/>
            </a:pPr>
            <a:r>
              <a:rPr lang="en-GB" sz="1000" b="1" dirty="0"/>
              <a:t>Scotland</a:t>
            </a:r>
          </a:p>
          <a:p>
            <a:pPr marL="0" indent="0">
              <a:buNone/>
            </a:pPr>
            <a:r>
              <a:rPr lang="en-GB" sz="1000" b="1" dirty="0"/>
              <a:t>NHS Forth Valley, Forth Valley Royal Hospital: </a:t>
            </a:r>
            <a:r>
              <a:rPr lang="en-GB" sz="1000" dirty="0"/>
              <a:t>Kelly C.</a:t>
            </a:r>
          </a:p>
          <a:p>
            <a:pPr marL="0" indent="0">
              <a:buNone/>
            </a:pPr>
            <a:endParaRPr lang="en-GB" sz="1000" b="1" dirty="0"/>
          </a:p>
          <a:p>
            <a:pPr marL="0" indent="0">
              <a:buNone/>
            </a:pPr>
            <a:r>
              <a:rPr lang="en-GB" sz="1000" b="1" dirty="0"/>
              <a:t>Wales</a:t>
            </a:r>
          </a:p>
          <a:p>
            <a:pPr marL="0" indent="0">
              <a:buNone/>
            </a:pPr>
            <a:r>
              <a:rPr lang="en-GB" sz="1000" b="1" dirty="0"/>
              <a:t>Hywel Dda Health Board, </a:t>
            </a:r>
            <a:r>
              <a:rPr lang="en-GB" sz="1000" b="1" dirty="0" err="1"/>
              <a:t>Glangwili</a:t>
            </a:r>
            <a:r>
              <a:rPr lang="en-GB" sz="1000" b="1" dirty="0"/>
              <a:t> Hospital - Wales: </a:t>
            </a:r>
            <a:r>
              <a:rPr lang="en-GB" sz="1000" dirty="0"/>
              <a:t>Forrest L.</a:t>
            </a:r>
          </a:p>
          <a:p>
            <a:pPr marL="0" indent="0">
              <a:buNone/>
            </a:pPr>
            <a:endParaRPr lang="en-GB" sz="1000" b="1" dirty="0"/>
          </a:p>
          <a:p>
            <a:pPr marL="0" indent="0">
              <a:buNone/>
            </a:pPr>
            <a:endParaRPr lang="en-GB" sz="1000" i="1" dirty="0"/>
          </a:p>
          <a:p>
            <a:pPr>
              <a:buFont typeface="+mj-lt"/>
              <a:buAutoNum type="arabicPeriod"/>
            </a:pPr>
            <a:endParaRPr lang="en-GB" sz="1000" i="1" dirty="0"/>
          </a:p>
          <a:p>
            <a:pPr marL="0" indent="0">
              <a:buNone/>
            </a:pPr>
            <a:endParaRPr lang="en-GB" sz="1000" i="1" dirty="0"/>
          </a:p>
          <a:p>
            <a:pPr marL="0" indent="0">
              <a:buNone/>
            </a:pPr>
            <a:endParaRPr lang="en-GB" sz="1000" i="1" dirty="0"/>
          </a:p>
          <a:p>
            <a:pPr marL="0" indent="0">
              <a:buNone/>
            </a:pPr>
            <a:endParaRPr lang="en-GB" sz="1000" i="1" dirty="0"/>
          </a:p>
          <a:p>
            <a:pPr marL="0" indent="0">
              <a:buNone/>
            </a:pPr>
            <a:endParaRPr lang="en-GB" sz="1000" i="1" dirty="0"/>
          </a:p>
          <a:p>
            <a:pPr marL="0" indent="0">
              <a:buNone/>
            </a:pPr>
            <a:endParaRPr lang="en-GB" sz="1000" i="1" dirty="0"/>
          </a:p>
          <a:p>
            <a:pPr marL="0" indent="0">
              <a:buNone/>
            </a:pPr>
            <a:endParaRPr lang="en-GB" sz="1000" i="1" dirty="0"/>
          </a:p>
          <a:p>
            <a:pPr marL="0" indent="0">
              <a:buNone/>
            </a:pPr>
            <a:endParaRPr lang="en-GB" sz="1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159" y="5216769"/>
            <a:ext cx="2454629" cy="15268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41FB41-9696-7FBC-6B19-AEB7927FFEBF}"/>
              </a:ext>
            </a:extLst>
          </p:cNvPr>
          <p:cNvSpPr txBox="1"/>
          <p:nvPr/>
        </p:nvSpPr>
        <p:spPr>
          <a:xfrm>
            <a:off x="6588369" y="1195752"/>
            <a:ext cx="538089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Northern Ireland </a:t>
            </a:r>
          </a:p>
          <a:p>
            <a:r>
              <a:rPr lang="en-GB" sz="1050" b="1" dirty="0"/>
              <a:t>Northern Heath &amp; Social Care Trust, Antrim Area Hospital: </a:t>
            </a:r>
            <a:r>
              <a:rPr lang="en-GB" sz="1050" dirty="0"/>
              <a:t>Kennedy A.</a:t>
            </a:r>
          </a:p>
          <a:p>
            <a:r>
              <a:rPr lang="en-GB" sz="1050" b="1" dirty="0"/>
              <a:t>Western Health &amp; Social Care Trust, </a:t>
            </a:r>
            <a:r>
              <a:rPr lang="en-GB" sz="1050" b="1" dirty="0" err="1"/>
              <a:t>Altnagelvin</a:t>
            </a:r>
            <a:r>
              <a:rPr lang="en-GB" sz="1050" b="1" dirty="0"/>
              <a:t> Area Hospital: </a:t>
            </a:r>
            <a:r>
              <a:rPr lang="en-GB" sz="1050" dirty="0"/>
              <a:t>Black N.</a:t>
            </a:r>
          </a:p>
          <a:p>
            <a:endParaRPr lang="en-GB" sz="1050" b="1" dirty="0"/>
          </a:p>
          <a:p>
            <a:r>
              <a:rPr lang="en-GB" sz="1050" b="1" dirty="0"/>
              <a:t>Spain</a:t>
            </a:r>
          </a:p>
          <a:p>
            <a:r>
              <a:rPr lang="en-GB" sz="1050" b="1" dirty="0"/>
              <a:t>Hospital Santa </a:t>
            </a:r>
            <a:r>
              <a:rPr lang="en-GB" sz="1050" b="1" dirty="0" err="1"/>
              <a:t>creu</a:t>
            </a:r>
            <a:r>
              <a:rPr lang="en-GB" sz="1050" b="1" dirty="0"/>
              <a:t> </a:t>
            </a:r>
            <a:r>
              <a:rPr lang="en-GB" sz="1050" b="1" dirty="0" err="1"/>
              <a:t>i</a:t>
            </a:r>
            <a:r>
              <a:rPr lang="en-GB" sz="1050" b="1" dirty="0"/>
              <a:t> Sant Pau, Barcelona, Endocrinology </a:t>
            </a:r>
            <a:r>
              <a:rPr lang="en-GB" sz="1050" b="1" dirty="0" err="1"/>
              <a:t>Departament</a:t>
            </a:r>
            <a:r>
              <a:rPr lang="en-GB" sz="1050" b="1" dirty="0"/>
              <a:t> @ Hospital Santa </a:t>
            </a:r>
            <a:r>
              <a:rPr lang="en-GB" sz="1050" b="1" dirty="0" err="1"/>
              <a:t>creu</a:t>
            </a:r>
            <a:r>
              <a:rPr lang="en-GB" sz="1050" b="1" dirty="0"/>
              <a:t> </a:t>
            </a:r>
            <a:r>
              <a:rPr lang="en-GB" sz="1050" b="1" dirty="0" err="1"/>
              <a:t>i</a:t>
            </a:r>
            <a:r>
              <a:rPr lang="en-GB" sz="1050" b="1" dirty="0"/>
              <a:t> Sant Pau: </a:t>
            </a:r>
            <a:r>
              <a:rPr lang="en-GB" sz="1050" dirty="0" err="1"/>
              <a:t>Corcoy</a:t>
            </a:r>
            <a:r>
              <a:rPr lang="en-GB" sz="1050" dirty="0"/>
              <a:t> R, Gonzalez C. </a:t>
            </a:r>
            <a:endParaRPr lang="en-GB" sz="1050" b="1" dirty="0"/>
          </a:p>
          <a:p>
            <a:endParaRPr lang="en-GB" sz="1050" b="1" dirty="0"/>
          </a:p>
          <a:p>
            <a:r>
              <a:rPr lang="en-GB" sz="1050" b="1" dirty="0"/>
              <a:t>Acknowledgment</a:t>
            </a:r>
          </a:p>
          <a:p>
            <a:r>
              <a:rPr lang="en-GB" sz="1050" i="1" dirty="0"/>
              <a:t>The ABCD nationwide </a:t>
            </a:r>
            <a:r>
              <a:rPr lang="en-GB" sz="1050" dirty="0"/>
              <a:t>DIY-APS audit </a:t>
            </a:r>
            <a:r>
              <a:rPr lang="en-GB" sz="1050" i="1" dirty="0"/>
              <a:t>is an independent audit supported by an unrestricted grant from </a:t>
            </a:r>
            <a:r>
              <a:rPr lang="en-GB" sz="1050" dirty="0"/>
              <a:t>Diabetes Care Trust</a:t>
            </a:r>
            <a:r>
              <a:rPr lang="en-GB" sz="1050" i="1" dirty="0"/>
              <a:t>.</a:t>
            </a:r>
          </a:p>
          <a:p>
            <a:endParaRPr lang="en-GB" sz="1050" i="1" dirty="0"/>
          </a:p>
          <a:p>
            <a:r>
              <a:rPr lang="en-GB" sz="1050" b="1" i="1" dirty="0"/>
              <a:t>ABCD nationwide DIY-APS audit  – initial setup, maintenance and nationwide analysis: </a:t>
            </a:r>
            <a:r>
              <a:rPr lang="en-GB" sz="1050" i="1" dirty="0"/>
              <a:t>Crabtree TSJ, Wilmot EG, Ryder, REJ, Cull ML.</a:t>
            </a:r>
            <a:endParaRPr lang="en-GB" sz="105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B9F9BA-E42D-08C7-35A7-4B88AAD7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4" y="52324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0005B"/>
                </a:solidFill>
                <a:latin typeface="+mn-lt"/>
              </a:rPr>
              <a:t>Thanks to all contributors!</a:t>
            </a:r>
          </a:p>
        </p:txBody>
      </p:sp>
    </p:spTree>
    <p:extLst>
      <p:ext uri="{BB962C8B-B14F-4D97-AF65-F5344CB8AC3E}">
        <p14:creationId xmlns:p14="http://schemas.microsoft.com/office/powerpoint/2010/main" val="1881956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0005B"/>
                </a:solidFill>
                <a:latin typeface="+mn-lt"/>
              </a:rPr>
              <a:t>Join the ABCD audits</a:t>
            </a:r>
          </a:p>
        </p:txBody>
      </p:sp>
      <p:pic>
        <p:nvPicPr>
          <p:cNvPr id="4" name="Picture 2" descr="ABCD (Diabetes Care) Ltd | Association of British Clinical Diabetologists">
            <a:extLst>
              <a:ext uri="{FF2B5EF4-FFF2-40B4-BE49-F238E27FC236}">
                <a16:creationId xmlns:a16="http://schemas.microsoft.com/office/drawing/2014/main" id="{7C41CE8E-4522-314A-B090-08F62CE81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20" y="230188"/>
            <a:ext cx="2137896" cy="133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BFE712-CC1D-0140-A7B4-EA15394CB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917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Many of our audits welcome international participation</a:t>
            </a:r>
          </a:p>
          <a:p>
            <a:pPr lvl="1"/>
            <a:r>
              <a:rPr lang="en-US" dirty="0"/>
              <a:t>Closed-Loop audit</a:t>
            </a:r>
          </a:p>
          <a:p>
            <a:pPr lvl="1"/>
            <a:r>
              <a:rPr lang="en-US" dirty="0"/>
              <a:t>DIY APS audit</a:t>
            </a:r>
          </a:p>
          <a:p>
            <a:pPr lvl="1"/>
            <a:r>
              <a:rPr lang="en-US" dirty="0"/>
              <a:t>NEW: </a:t>
            </a:r>
            <a:r>
              <a:rPr lang="en-US" dirty="0" err="1"/>
              <a:t>OmniPod</a:t>
            </a:r>
            <a:r>
              <a:rPr lang="en-US" dirty="0"/>
              <a:t> audit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</a:rPr>
              <a:t>			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sz="3600" dirty="0">
                <a:solidFill>
                  <a:schemeClr val="tx2"/>
                </a:solidFill>
              </a:rPr>
              <a:t>https://</a:t>
            </a:r>
            <a:r>
              <a:rPr lang="en-US" sz="3600" dirty="0" err="1">
                <a:solidFill>
                  <a:schemeClr val="tx2"/>
                </a:solidFill>
              </a:rPr>
              <a:t>abcd.care</a:t>
            </a:r>
            <a:r>
              <a:rPr lang="en-US" sz="3600" dirty="0">
                <a:solidFill>
                  <a:schemeClr val="tx2"/>
                </a:solidFill>
              </a:rPr>
              <a:t>/</a:t>
            </a:r>
            <a:r>
              <a:rPr lang="en-US" sz="3600" dirty="0" err="1">
                <a:solidFill>
                  <a:schemeClr val="tx2"/>
                </a:solidFill>
              </a:rPr>
              <a:t>abcd</a:t>
            </a:r>
            <a:r>
              <a:rPr lang="en-US" sz="3600" dirty="0">
                <a:solidFill>
                  <a:schemeClr val="tx2"/>
                </a:solidFill>
              </a:rPr>
              <a:t>-nationwide-audits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0D3B34A-4929-764D-B25E-B53B40972DB0}"/>
              </a:ext>
            </a:extLst>
          </p:cNvPr>
          <p:cNvSpPr txBox="1">
            <a:spLocks/>
          </p:cNvSpPr>
          <p:nvPr/>
        </p:nvSpPr>
        <p:spPr>
          <a:xfrm>
            <a:off x="62260" y="6411952"/>
            <a:ext cx="12067479" cy="2991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With thanks to all ABCD DIY APS audit contributors, and my supervisors Emma Wilmot, Bob Ryder and Is Idris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4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095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0005B"/>
                </a:solidFill>
                <a:latin typeface="+mn-lt"/>
              </a:rPr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have received speaker fees and support to attend meetings from </a:t>
            </a:r>
            <a:r>
              <a:rPr lang="en-GB" dirty="0" err="1"/>
              <a:t>NovoNordisk</a:t>
            </a:r>
            <a:r>
              <a:rPr lang="en-GB" dirty="0"/>
              <a:t>, Abbott Diabetes Care and Sanofi</a:t>
            </a:r>
          </a:p>
        </p:txBody>
      </p:sp>
      <p:pic>
        <p:nvPicPr>
          <p:cNvPr id="4" name="Picture 2" descr="ABCD (Diabetes Care) Ltd | Association of British Clinical Diabetologists">
            <a:extLst>
              <a:ext uri="{FF2B5EF4-FFF2-40B4-BE49-F238E27FC236}">
                <a16:creationId xmlns:a16="http://schemas.microsoft.com/office/drawing/2014/main" id="{7C41CE8E-4522-314A-B090-08F62CE81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20" y="230188"/>
            <a:ext cx="2137896" cy="133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5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0005B"/>
                </a:solidFill>
                <a:latin typeface="+mn-lt"/>
              </a:rPr>
              <a:t>What is DIY APS?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54FC07-4FD5-3D4F-8C67-3358A84B7E97}"/>
              </a:ext>
            </a:extLst>
          </p:cNvPr>
          <p:cNvSpPr txBox="1"/>
          <p:nvPr/>
        </p:nvSpPr>
        <p:spPr>
          <a:xfrm>
            <a:off x="778779" y="1548900"/>
            <a:ext cx="558685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#</a:t>
            </a:r>
            <a:r>
              <a:rPr lang="en-GB" sz="2400" b="1" dirty="0" err="1"/>
              <a:t>WeAreNotWaiting</a:t>
            </a: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original: </a:t>
            </a:r>
            <a:r>
              <a:rPr lang="en-GB" sz="2400" dirty="0" err="1"/>
              <a:t>OpenAPS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Launched in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Recent estimates of more than 2,500 DIY APS users globally</a:t>
            </a:r>
          </a:p>
          <a:p>
            <a:endParaRPr lang="en-GB" dirty="0"/>
          </a:p>
          <a:p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DC5774-669A-5F42-B44A-CD015BA58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6691">
            <a:off x="6152408" y="2206994"/>
            <a:ext cx="5993293" cy="31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8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0005B"/>
                </a:solidFill>
                <a:latin typeface="+mn-lt"/>
              </a:rPr>
              <a:t>There is LOTS of evidence today…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178965-24E7-9E28-67E2-A31E83EB8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2796">
            <a:off x="7696280" y="2917481"/>
            <a:ext cx="4476972" cy="2599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FEE738-18F2-266C-B588-1573208E0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1172">
            <a:off x="91939" y="1572327"/>
            <a:ext cx="5068216" cy="16061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8F0C63-CE52-1F06-3113-F284D98BB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62" y="4482587"/>
            <a:ext cx="3742281" cy="2182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71A883-3195-E1F0-D106-39182C91A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41476">
            <a:off x="3075026" y="2336417"/>
            <a:ext cx="4578357" cy="16805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4F3BEB-CABA-569D-E1E3-655B96C981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45067">
            <a:off x="8624988" y="686195"/>
            <a:ext cx="3847887" cy="17224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4DEF0B-E075-C476-1B77-B92830FCEB53}"/>
              </a:ext>
            </a:extLst>
          </p:cNvPr>
          <p:cNvSpPr txBox="1"/>
          <p:nvPr/>
        </p:nvSpPr>
        <p:spPr>
          <a:xfrm rot="21182025">
            <a:off x="5831324" y="5861041"/>
            <a:ext cx="5283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/>
              <a:t>openaps.org</a:t>
            </a:r>
            <a:r>
              <a:rPr lang="en-US" sz="4000" b="1" dirty="0"/>
              <a:t>/outcomes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90CB32-A2ED-43BD-BBA6-14CC29D27F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7607" y="4385701"/>
            <a:ext cx="3500583" cy="181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0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0005B"/>
                </a:solidFill>
                <a:latin typeface="+mn-lt"/>
              </a:rPr>
              <a:t>Context</a:t>
            </a:r>
          </a:p>
        </p:txBody>
      </p:sp>
      <p:pic>
        <p:nvPicPr>
          <p:cNvPr id="4" name="Picture 2" descr="ABCD (Diabetes Care) Ltd | Association of British Clinical Diabetologists">
            <a:extLst>
              <a:ext uri="{FF2B5EF4-FFF2-40B4-BE49-F238E27FC236}">
                <a16:creationId xmlns:a16="http://schemas.microsoft.com/office/drawing/2014/main" id="{7C41CE8E-4522-314A-B090-08F62CE81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20" y="230188"/>
            <a:ext cx="2137896" cy="133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9A4B56-E79F-18F0-6C91-D2E60AEB3CF4}"/>
              </a:ext>
            </a:extLst>
          </p:cNvPr>
          <p:cNvSpPr txBox="1"/>
          <p:nvPr/>
        </p:nvSpPr>
        <p:spPr>
          <a:xfrm>
            <a:off x="27008" y="6427757"/>
            <a:ext cx="1216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000" dirty="0"/>
              <a:t>Crabtree TSJ, Lancet Diabetes Endocrinol. 2020 </a:t>
            </a:r>
          </a:p>
          <a:p>
            <a:pPr marL="342900" indent="-342900">
              <a:buAutoNum type="arabicPeriod"/>
            </a:pPr>
            <a:r>
              <a:rPr lang="en-GB" sz="1000" dirty="0"/>
              <a:t>Crabtree TSJ, Diabetes </a:t>
            </a:r>
            <a:r>
              <a:rPr lang="en-GB" sz="1000" dirty="0" err="1"/>
              <a:t>Ther</a:t>
            </a:r>
            <a:r>
              <a:rPr lang="en-GB" sz="1000" dirty="0"/>
              <a:t>. 2022.</a:t>
            </a:r>
            <a:endParaRPr lang="en-US" sz="1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E865A-0AF2-9773-A891-35091B4DB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18" y="1634400"/>
            <a:ext cx="11992825" cy="446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3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167" y="1382782"/>
            <a:ext cx="10515600" cy="4615981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r>
              <a:rPr lang="en-GB" dirty="0"/>
              <a:t>The aim of the ABCD audit programme was to capture routinely recorded, clinicians verified clinical outcomes from users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2" descr="ABCD (Diabetes Care) Ltd | Association of British Clinical Diabetologists">
            <a:extLst>
              <a:ext uri="{FF2B5EF4-FFF2-40B4-BE49-F238E27FC236}">
                <a16:creationId xmlns:a16="http://schemas.microsoft.com/office/drawing/2014/main" id="{7C41CE8E-4522-314A-B090-08F62CE81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20" y="230188"/>
            <a:ext cx="2137896" cy="133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EB39D51-147F-A843-81A6-8BC9FBF5849B}"/>
              </a:ext>
            </a:extLst>
          </p:cNvPr>
          <p:cNvSpPr txBox="1">
            <a:spLocks/>
          </p:cNvSpPr>
          <p:nvPr/>
        </p:nvSpPr>
        <p:spPr>
          <a:xfrm>
            <a:off x="975167" y="543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B0005B"/>
                </a:solidFill>
                <a:latin typeface="+mn-lt"/>
              </a:rPr>
              <a:t>Aims</a:t>
            </a:r>
          </a:p>
        </p:txBody>
      </p:sp>
    </p:spTree>
    <p:extLst>
      <p:ext uri="{BB962C8B-B14F-4D97-AF65-F5344CB8AC3E}">
        <p14:creationId xmlns:p14="http://schemas.microsoft.com/office/powerpoint/2010/main" val="354297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302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B0005B"/>
                </a:solidFill>
                <a:latin typeface="+mn-lt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55" y="1560982"/>
            <a:ext cx="7842813" cy="4615981"/>
          </a:xfrm>
        </p:spPr>
        <p:txBody>
          <a:bodyPr>
            <a:normAutofit fontScale="92500"/>
          </a:bodyPr>
          <a:lstStyle/>
          <a:p>
            <a:r>
              <a:rPr lang="en-GB" dirty="0"/>
              <a:t>Included in analysis: baseline (12-months prior) and follow-up data (during routine clinical care)</a:t>
            </a:r>
          </a:p>
          <a:p>
            <a:endParaRPr lang="en-GB" dirty="0"/>
          </a:p>
          <a:p>
            <a:r>
              <a:rPr lang="en-GB" dirty="0"/>
              <a:t>Outcomes to be assessed:</a:t>
            </a:r>
          </a:p>
          <a:p>
            <a:pPr lvl="1"/>
            <a:r>
              <a:rPr lang="en-GB" dirty="0"/>
              <a:t>HbA1c</a:t>
            </a:r>
          </a:p>
          <a:p>
            <a:pPr lvl="1"/>
            <a:r>
              <a:rPr lang="en-GB" dirty="0"/>
              <a:t>Weight</a:t>
            </a:r>
          </a:p>
          <a:p>
            <a:pPr lvl="1"/>
            <a:r>
              <a:rPr lang="en-GB" dirty="0"/>
              <a:t>CGM metrics (TIR, TAR, TBR)</a:t>
            </a:r>
          </a:p>
          <a:p>
            <a:pPr lvl="1"/>
            <a:r>
              <a:rPr lang="en-GB" dirty="0"/>
              <a:t>Hospital admissions &amp; Paramedic call-outs</a:t>
            </a:r>
          </a:p>
          <a:p>
            <a:pPr lvl="1"/>
            <a:r>
              <a:rPr lang="en-GB" dirty="0"/>
              <a:t>Adverse events</a:t>
            </a:r>
          </a:p>
          <a:p>
            <a:pPr lvl="1"/>
            <a:endParaRPr lang="en-GB" dirty="0"/>
          </a:p>
          <a:p>
            <a:r>
              <a:rPr lang="en-GB" dirty="0"/>
              <a:t>No prespecified follow-up; only available data captured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2" descr="ABCD (Diabetes Care) Ltd | Association of British Clinical Diabetologists">
            <a:extLst>
              <a:ext uri="{FF2B5EF4-FFF2-40B4-BE49-F238E27FC236}">
                <a16:creationId xmlns:a16="http://schemas.microsoft.com/office/drawing/2014/main" id="{7C41CE8E-4522-314A-B090-08F62CE81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20" y="230188"/>
            <a:ext cx="2137896" cy="133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B554337-8FBC-A9C7-96F0-D206603AD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20991"/>
              </p:ext>
            </p:extLst>
          </p:nvPr>
        </p:nvGraphicFramePr>
        <p:xfrm>
          <a:off x="6096000" y="1873979"/>
          <a:ext cx="8128000" cy="5340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143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0005B"/>
                </a:solidFill>
                <a:latin typeface="+mn-lt"/>
              </a:rPr>
              <a:t>Baseline characteristics</a:t>
            </a:r>
          </a:p>
        </p:txBody>
      </p:sp>
      <p:pic>
        <p:nvPicPr>
          <p:cNvPr id="4" name="Picture 2" descr="ABCD (Diabetes Care) Ltd | Association of British Clinical Diabetologists">
            <a:extLst>
              <a:ext uri="{FF2B5EF4-FFF2-40B4-BE49-F238E27FC236}">
                <a16:creationId xmlns:a16="http://schemas.microsoft.com/office/drawing/2014/main" id="{7C41CE8E-4522-314A-B090-08F62CE81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20" y="230188"/>
            <a:ext cx="2137896" cy="133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DC6807-6107-531A-8965-D02763655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262" y="1690688"/>
            <a:ext cx="7590064" cy="433717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0F724EF-0A14-7431-6229-9BC80F54C941}"/>
              </a:ext>
            </a:extLst>
          </p:cNvPr>
          <p:cNvSpPr/>
          <p:nvPr/>
        </p:nvSpPr>
        <p:spPr>
          <a:xfrm>
            <a:off x="7699645" y="3663315"/>
            <a:ext cx="1992086" cy="61769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B53673-B2E5-7DF4-28CF-0D4CB7966D4F}"/>
              </a:ext>
            </a:extLst>
          </p:cNvPr>
          <p:cNvSpPr/>
          <p:nvPr/>
        </p:nvSpPr>
        <p:spPr>
          <a:xfrm>
            <a:off x="7785240" y="4437172"/>
            <a:ext cx="1992086" cy="61769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5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0005B"/>
                </a:solidFill>
                <a:latin typeface="+mn-lt"/>
              </a:rPr>
              <a:t>HbA1c</a:t>
            </a:r>
          </a:p>
        </p:txBody>
      </p:sp>
      <p:pic>
        <p:nvPicPr>
          <p:cNvPr id="4" name="Picture 2" descr="ABCD (Diabetes Care) Ltd | Association of British Clinical Diabetologists">
            <a:extLst>
              <a:ext uri="{FF2B5EF4-FFF2-40B4-BE49-F238E27FC236}">
                <a16:creationId xmlns:a16="http://schemas.microsoft.com/office/drawing/2014/main" id="{7C41CE8E-4522-314A-B090-08F62CE81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20" y="230188"/>
            <a:ext cx="2137896" cy="133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11CE6-80E7-1045-9968-C72633742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567" y="2598455"/>
            <a:ext cx="5544108" cy="406227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627FBD-93E0-CF49-A679-FB5629AF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982"/>
            <a:ext cx="7625576" cy="4615981"/>
          </a:xfrm>
        </p:spPr>
        <p:txBody>
          <a:bodyPr>
            <a:normAutofit/>
          </a:bodyPr>
          <a:lstStyle/>
          <a:p>
            <a:r>
              <a:rPr lang="en-GB" dirty="0"/>
              <a:t>53.2mmol/mol</a:t>
            </a:r>
            <a:r>
              <a:rPr lang="en-GB" dirty="0">
                <a:sym typeface="Wingdings" pitchFamily="2" charset="2"/>
              </a:rPr>
              <a:t>46.7mmol/mol</a:t>
            </a:r>
            <a:endParaRPr lang="en-GB" dirty="0"/>
          </a:p>
          <a:p>
            <a:r>
              <a:rPr lang="en-GB" dirty="0"/>
              <a:t>Difference: -6.4mmol/mol (-3.4, -9.5) P&lt;0.0001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93471-E6F1-E3DA-E7BE-1B823A75DA8E}"/>
              </a:ext>
            </a:extLst>
          </p:cNvPr>
          <p:cNvSpPr txBox="1"/>
          <p:nvPr/>
        </p:nvSpPr>
        <p:spPr>
          <a:xfrm>
            <a:off x="0" y="6476062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Mean follow-up: 1.6±1.1 years</a:t>
            </a:r>
          </a:p>
        </p:txBody>
      </p:sp>
    </p:spTree>
    <p:extLst>
      <p:ext uri="{BB962C8B-B14F-4D97-AF65-F5344CB8AC3E}">
        <p14:creationId xmlns:p14="http://schemas.microsoft.com/office/powerpoint/2010/main" val="1067171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1007</Words>
  <Application>Microsoft Macintosh PowerPoint</Application>
  <PresentationFormat>Widescreen</PresentationFormat>
  <Paragraphs>142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Disclosures</vt:lpstr>
      <vt:lpstr>What is DIY APS?</vt:lpstr>
      <vt:lpstr>There is LOTS of evidence today…</vt:lpstr>
      <vt:lpstr>Context</vt:lpstr>
      <vt:lpstr>PowerPoint Presentation</vt:lpstr>
      <vt:lpstr>Methods</vt:lpstr>
      <vt:lpstr>Baseline characteristics</vt:lpstr>
      <vt:lpstr>HbA1c</vt:lpstr>
      <vt:lpstr>Weight</vt:lpstr>
      <vt:lpstr>CGM metrics</vt:lpstr>
      <vt:lpstr>Hospital/Paramedic use/AEs</vt:lpstr>
      <vt:lpstr>Conclusion</vt:lpstr>
      <vt:lpstr>Conclusion</vt:lpstr>
      <vt:lpstr>Thanks to all contributors!</vt:lpstr>
      <vt:lpstr>Join the ABCD audits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Crabtree</dc:creator>
  <cp:lastModifiedBy>Thomas Crabtree</cp:lastModifiedBy>
  <cp:revision>7</cp:revision>
  <dcterms:created xsi:type="dcterms:W3CDTF">2022-04-06T13:32:22Z</dcterms:created>
  <dcterms:modified xsi:type="dcterms:W3CDTF">2022-04-29T10:54:52Z</dcterms:modified>
</cp:coreProperties>
</file>